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Montserrat"/>
      <p:regular r:id="rId46"/>
      <p:bold r:id="rId47"/>
      <p:italic r:id="rId48"/>
      <p:boldItalic r:id="rId49"/>
    </p:embeddedFont>
    <p:embeddedFont>
      <p:font typeface="Barlow Light"/>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87CB9E-99EF-459E-99D4-6AC431300BF7}">
  <a:tblStyle styleId="{2E87CB9E-99EF-459E-99D4-6AC431300BF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Light-bold.fntdata"/><Relationship Id="rId50" Type="http://schemas.openxmlformats.org/officeDocument/2006/relationships/font" Target="fonts/BarlowLight-regular.fntdata"/><Relationship Id="rId53" Type="http://schemas.openxmlformats.org/officeDocument/2006/relationships/font" Target="fonts/BarlowLight-boldItalic.fntdata"/><Relationship Id="rId52" Type="http://schemas.openxmlformats.org/officeDocument/2006/relationships/font" Target="fonts/Barlow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c67d8c18d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cc67d8c18d_0_4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67d8c18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cc67d8c18d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c67d8c18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cc67d8c18d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c67d8c18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cc67d8c18d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c67d8c18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cc67d8c18d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c67d8c18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cc67d8c18d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c67d8c18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cc67d8c18d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c67d8c18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cc67d8c18d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c67d8c18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cc67d8c18d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c67d8c18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cc67d8c18d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c67d8c18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cc67d8c18d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cc67d8c18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gcc67d8c18d_0_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c67d8c18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cc67d8c18d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c67d8c18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cc67d8c18d_0_1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c67d8c18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cc67d8c18d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c67d8c18d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cc67d8c18d_0_2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cc67d8c18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cc67d8c18d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c67d8c18d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cc67d8c18d_0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c67d8c18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cc67d8c18d_0_2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cc67d8c18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cc67d8c18d_0_2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c67d8c18d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cc67d8c18d_0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c67d8c18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cc67d8c18d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cc67d8c1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cc67d8c18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c67d8c18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cc67d8c18d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cc67d8c18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cc67d8c18d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c67d8c18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cc67d8c18d_0_3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c67d8c18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cc67d8c18d_0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c67d8c18d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cc67d8c18d_0_5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c67d8c18d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cc67d8c18d_0_5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c67d8c18d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cc67d8c18d_0_5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c67d8c18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cc67d8c18d_0_5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c67d8c18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cc67d8c18d_0_5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c67d8c18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cc67d8c18d_0_5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c67d8c18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cc67d8c18d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c67d8c18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gcc67d8c18d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c67d8c18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cc67d8c18d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c67d8c18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cc67d8c18d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c67d8c18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cc67d8c18d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c67d8c18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cc67d8c18d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6.png"/><Relationship Id="rId5" Type="http://schemas.openxmlformats.org/officeDocument/2006/relationships/image" Target="../media/image5.jpg"/><Relationship Id="rId6" Type="http://schemas.openxmlformats.org/officeDocument/2006/relationships/image" Target="../media/image7.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0" Type="http://schemas.openxmlformats.org/officeDocument/2006/relationships/image" Target="../media/image25.png"/><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10.png"/><Relationship Id="rId9"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jp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9.jp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9.jp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9.jp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9.jp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9.jp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33.png"/><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0.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9.jp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Image result for city" id="60" name="Google Shape;60;p14"/>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61" name="Google Shape;61;p14"/>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62" name="Google Shape;62;p14"/>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63" name="Google Shape;63;p14"/>
          <p:cNvSpPr/>
          <p:nvPr/>
        </p:nvSpPr>
        <p:spPr>
          <a:xfrm>
            <a:off x="4572000" y="994331"/>
            <a:ext cx="772800" cy="772800"/>
          </a:xfrm>
          <a:prstGeom prst="ellipse">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Image result for coworking event" id="64" name="Google Shape;64;p14"/>
          <p:cNvPicPr preferRelativeResize="0"/>
          <p:nvPr/>
        </p:nvPicPr>
        <p:blipFill rotWithShape="1">
          <a:blip r:embed="rId5">
            <a:alphaModFix/>
          </a:blip>
          <a:srcRect b="5609" l="0" r="0" t="8876"/>
          <a:stretch/>
        </p:blipFill>
        <p:spPr>
          <a:xfrm>
            <a:off x="284423" y="1380636"/>
            <a:ext cx="4912200" cy="2801779"/>
          </a:xfrm>
          <a:prstGeom prst="rect">
            <a:avLst/>
          </a:prstGeom>
          <a:noFill/>
          <a:ln>
            <a:noFill/>
          </a:ln>
        </p:spPr>
      </p:pic>
      <p:sp>
        <p:nvSpPr>
          <p:cNvPr id="65" name="Google Shape;65;p14"/>
          <p:cNvSpPr txBox="1"/>
          <p:nvPr/>
        </p:nvSpPr>
        <p:spPr>
          <a:xfrm>
            <a:off x="5416175" y="1602250"/>
            <a:ext cx="3669300" cy="16854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4100"/>
              <a:buFont typeface="Arial"/>
              <a:buNone/>
            </a:pPr>
            <a:r>
              <a:rPr b="1" lang="id" sz="3500">
                <a:solidFill>
                  <a:srgbClr val="262626"/>
                </a:solidFill>
                <a:latin typeface="Montserrat"/>
                <a:ea typeface="Montserrat"/>
                <a:cs typeface="Montserrat"/>
                <a:sym typeface="Montserrat"/>
              </a:rPr>
              <a:t>Supervised Learning - Classification 1</a:t>
            </a:r>
            <a:endParaRPr b="1" sz="4800">
              <a:solidFill>
                <a:srgbClr val="262626"/>
              </a:solidFill>
              <a:latin typeface="Montserrat"/>
              <a:ea typeface="Montserrat"/>
              <a:cs typeface="Montserrat"/>
              <a:sym typeface="Montserrat"/>
            </a:endParaRPr>
          </a:p>
        </p:txBody>
      </p:sp>
      <p:sp>
        <p:nvSpPr>
          <p:cNvPr id="66" name="Google Shape;66;p14"/>
          <p:cNvSpPr/>
          <p:nvPr/>
        </p:nvSpPr>
        <p:spPr>
          <a:xfrm rot="-1733034">
            <a:off x="-485996" y="-336327"/>
            <a:ext cx="772613" cy="772613"/>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descr="Image result for city" id="170" name="Google Shape;170;p23"/>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71" name="Google Shape;171;p23"/>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72" name="Google Shape;172;p23"/>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173" name="Google Shape;173;p23"/>
          <p:cNvSpPr txBox="1"/>
          <p:nvPr/>
        </p:nvSpPr>
        <p:spPr>
          <a:xfrm>
            <a:off x="440072" y="452520"/>
            <a:ext cx="8178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Jenis regresi logistik</a:t>
            </a:r>
            <a:endParaRPr sz="2100">
              <a:solidFill>
                <a:srgbClr val="262626"/>
              </a:solidFill>
              <a:latin typeface="Montserrat"/>
              <a:ea typeface="Montserrat"/>
              <a:cs typeface="Montserrat"/>
              <a:sym typeface="Montserrat"/>
            </a:endParaRPr>
          </a:p>
        </p:txBody>
      </p:sp>
      <p:sp>
        <p:nvSpPr>
          <p:cNvPr id="174" name="Google Shape;174;p2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5" name="Google Shape;175;p23"/>
          <p:cNvSpPr txBox="1"/>
          <p:nvPr/>
        </p:nvSpPr>
        <p:spPr>
          <a:xfrm>
            <a:off x="440072" y="1028154"/>
            <a:ext cx="8343600" cy="1522500"/>
          </a:xfrm>
          <a:prstGeom prst="rect">
            <a:avLst/>
          </a:prstGeom>
          <a:noFill/>
          <a:ln>
            <a:noFill/>
          </a:ln>
        </p:spPr>
        <p:txBody>
          <a:bodyPr anchorCtr="0" anchor="t" bIns="34275" lIns="68575" spcFirstLastPara="1" rIns="68575" wrap="square" tIns="34275">
            <a:noAutofit/>
          </a:bodyPr>
          <a:lstStyle/>
          <a:p>
            <a:pPr indent="-247650" lvl="0" marL="254000" marR="0" rtl="0" algn="just">
              <a:lnSpc>
                <a:spcPct val="150000"/>
              </a:lnSpc>
              <a:spcBef>
                <a:spcPts val="0"/>
              </a:spcBef>
              <a:spcAft>
                <a:spcPts val="0"/>
              </a:spcAft>
              <a:buClr>
                <a:schemeClr val="dk1"/>
              </a:buClr>
              <a:buSzPts val="1500"/>
              <a:buFont typeface="Arial"/>
              <a:buChar char="•"/>
            </a:pPr>
            <a:r>
              <a:rPr lang="id" sz="1500">
                <a:solidFill>
                  <a:schemeClr val="dk1"/>
                </a:solidFill>
                <a:latin typeface="Montserrat"/>
                <a:ea typeface="Montserrat"/>
                <a:cs typeface="Montserrat"/>
                <a:sym typeface="Montserrat"/>
              </a:rPr>
              <a:t>Biner atau binomial</a:t>
            </a:r>
            <a:endParaRPr sz="1100"/>
          </a:p>
          <a:p>
            <a:pPr indent="0" lvl="0" marL="266700" marR="0" rtl="0" algn="just">
              <a:lnSpc>
                <a:spcPct val="150000"/>
              </a:lnSpc>
              <a:spcBef>
                <a:spcPts val="900"/>
              </a:spcBef>
              <a:spcAft>
                <a:spcPts val="0"/>
              </a:spcAft>
              <a:buNone/>
            </a:pPr>
            <a:r>
              <a:rPr lang="id" sz="1500">
                <a:solidFill>
                  <a:schemeClr val="dk1"/>
                </a:solidFill>
                <a:latin typeface="Montserrat"/>
                <a:ea typeface="Montserrat"/>
                <a:cs typeface="Montserrat"/>
                <a:sym typeface="Montserrat"/>
              </a:rPr>
              <a:t>Merupakan jenis klasifikasi yang mana variabel dependen hanya memiliki dua kemungkinan label yakni 1 atau 0. Misalnya sukses atau gagal, iya atau tidak, menang atau kalah, dll.</a:t>
            </a:r>
            <a:endParaRPr sz="1500">
              <a:solidFill>
                <a:schemeClr val="dk1"/>
              </a:solidFill>
              <a:latin typeface="Montserrat"/>
              <a:ea typeface="Montserrat"/>
              <a:cs typeface="Montserrat"/>
              <a:sym typeface="Montserrat"/>
            </a:endParaRPr>
          </a:p>
        </p:txBody>
      </p:sp>
      <p:sp>
        <p:nvSpPr>
          <p:cNvPr id="176" name="Google Shape;176;p23"/>
          <p:cNvSpPr txBox="1"/>
          <p:nvPr/>
        </p:nvSpPr>
        <p:spPr>
          <a:xfrm>
            <a:off x="400256" y="2874814"/>
            <a:ext cx="8343600" cy="1869000"/>
          </a:xfrm>
          <a:prstGeom prst="rect">
            <a:avLst/>
          </a:prstGeom>
          <a:noFill/>
          <a:ln>
            <a:noFill/>
          </a:ln>
        </p:spPr>
        <p:txBody>
          <a:bodyPr anchorCtr="0" anchor="t" bIns="34275" lIns="68575" spcFirstLastPara="1" rIns="68575" wrap="square" tIns="34275">
            <a:noAutofit/>
          </a:bodyPr>
          <a:lstStyle/>
          <a:p>
            <a:pPr indent="-247650" lvl="0" marL="254000" marR="0" rtl="0" algn="just">
              <a:lnSpc>
                <a:spcPct val="150000"/>
              </a:lnSpc>
              <a:spcBef>
                <a:spcPts val="0"/>
              </a:spcBef>
              <a:spcAft>
                <a:spcPts val="0"/>
              </a:spcAft>
              <a:buClr>
                <a:schemeClr val="dk1"/>
              </a:buClr>
              <a:buSzPts val="1500"/>
              <a:buFont typeface="Arial"/>
              <a:buChar char="•"/>
            </a:pPr>
            <a:r>
              <a:rPr lang="id" sz="1500">
                <a:solidFill>
                  <a:schemeClr val="dk1"/>
                </a:solidFill>
                <a:latin typeface="Montserrat"/>
                <a:ea typeface="Montserrat"/>
                <a:cs typeface="Montserrat"/>
                <a:sym typeface="Montserrat"/>
              </a:rPr>
              <a:t>Multinomial</a:t>
            </a:r>
            <a:endParaRPr sz="1100"/>
          </a:p>
          <a:p>
            <a:pPr indent="0" lvl="0" marL="266700" marR="0" rtl="0" algn="just">
              <a:lnSpc>
                <a:spcPct val="150000"/>
              </a:lnSpc>
              <a:spcBef>
                <a:spcPts val="900"/>
              </a:spcBef>
              <a:spcAft>
                <a:spcPts val="0"/>
              </a:spcAft>
              <a:buNone/>
            </a:pPr>
            <a:r>
              <a:rPr lang="id" sz="1500">
                <a:solidFill>
                  <a:schemeClr val="dk1"/>
                </a:solidFill>
                <a:latin typeface="Montserrat"/>
                <a:ea typeface="Montserrat"/>
                <a:cs typeface="Montserrat"/>
                <a:sym typeface="Montserrat"/>
              </a:rPr>
              <a:t>Merupakan jenis klasifikasi yang mana variabel dependen dapat terdiri dari 3 atau lebih kemungkinan label yang tak berurutan dan tidak memiliki signifikansi kuantitatif. Misalnya “jenis A” atau “jenis B” atau “jenis C”.</a:t>
            </a:r>
            <a:endParaRPr sz="15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Image result for city" id="181" name="Google Shape;181;p24"/>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82" name="Google Shape;182;p24"/>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83" name="Google Shape;183;p24"/>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184" name="Google Shape;184;p24"/>
          <p:cNvSpPr txBox="1"/>
          <p:nvPr/>
        </p:nvSpPr>
        <p:spPr>
          <a:xfrm>
            <a:off x="440072" y="452520"/>
            <a:ext cx="8178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Jenis regresi logistik</a:t>
            </a:r>
            <a:endParaRPr sz="2100">
              <a:solidFill>
                <a:srgbClr val="262626"/>
              </a:solidFill>
              <a:latin typeface="Montserrat"/>
              <a:ea typeface="Montserrat"/>
              <a:cs typeface="Montserrat"/>
              <a:sym typeface="Montserrat"/>
            </a:endParaRPr>
          </a:p>
        </p:txBody>
      </p:sp>
      <p:sp>
        <p:nvSpPr>
          <p:cNvPr id="185" name="Google Shape;185;p2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6" name="Google Shape;186;p24"/>
          <p:cNvSpPr txBox="1"/>
          <p:nvPr/>
        </p:nvSpPr>
        <p:spPr>
          <a:xfrm>
            <a:off x="440072" y="1028154"/>
            <a:ext cx="8343600" cy="2677800"/>
          </a:xfrm>
          <a:prstGeom prst="rect">
            <a:avLst/>
          </a:prstGeom>
          <a:noFill/>
          <a:ln>
            <a:noFill/>
          </a:ln>
        </p:spPr>
        <p:txBody>
          <a:bodyPr anchorCtr="0" anchor="t" bIns="34275" lIns="68575" spcFirstLastPara="1" rIns="68575" wrap="square" tIns="34275">
            <a:noAutofit/>
          </a:bodyPr>
          <a:lstStyle/>
          <a:p>
            <a:pPr indent="-254000" lvl="0" marL="254000" marR="0" rtl="0" algn="just">
              <a:lnSpc>
                <a:spcPct val="150000"/>
              </a:lnSpc>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Ordinal</a:t>
            </a:r>
            <a:endParaRPr sz="1100"/>
          </a:p>
          <a:p>
            <a:pPr indent="0" lvl="0" marL="266700" marR="0" rtl="0" algn="just">
              <a:lnSpc>
                <a:spcPct val="150000"/>
              </a:lnSpc>
              <a:spcBef>
                <a:spcPts val="900"/>
              </a:spcBef>
              <a:spcAft>
                <a:spcPts val="0"/>
              </a:spcAft>
              <a:buNone/>
            </a:pPr>
            <a:r>
              <a:rPr lang="id" sz="1800">
                <a:solidFill>
                  <a:schemeClr val="dk1"/>
                </a:solidFill>
                <a:latin typeface="Montserrat"/>
                <a:ea typeface="Montserrat"/>
                <a:cs typeface="Montserrat"/>
                <a:sym typeface="Montserrat"/>
              </a:rPr>
              <a:t>Merupakan jenis klasifikasi yang mana variabel dependen dapat terdiri dari 3 atau lebih kemungkinan label yang berurutan dan memiliki signifikansi kuantitatif. Misalnya “buruk”, “baik”, “sangat baik”, atau “luar biasa” dan setiap kategori dapat mempunyai nilai seperti 0,1,2,3.</a:t>
            </a:r>
            <a:endParaRPr sz="18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descr="Image result for city" id="191" name="Google Shape;191;p2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92" name="Google Shape;192;p25"/>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3" name="Google Shape;193;p2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94" name="Google Shape;194;p25"/>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195" name="Google Shape;195;p25"/>
          <p:cNvSpPr txBox="1"/>
          <p:nvPr/>
        </p:nvSpPr>
        <p:spPr>
          <a:xfrm>
            <a:off x="159235" y="73303"/>
            <a:ext cx="80652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chemeClr val="dk1"/>
                </a:solidFill>
                <a:latin typeface="Montserrat"/>
                <a:ea typeface="Montserrat"/>
                <a:cs typeface="Montserrat"/>
                <a:sym typeface="Montserrat"/>
              </a:rPr>
              <a:t>Uji Simultan (Uji LLR)</a:t>
            </a:r>
            <a:endParaRPr b="1" sz="3300">
              <a:solidFill>
                <a:schemeClr val="dk1"/>
              </a:solidFill>
              <a:latin typeface="Montserrat"/>
              <a:ea typeface="Montserrat"/>
              <a:cs typeface="Montserrat"/>
              <a:sym typeface="Montserrat"/>
            </a:endParaRPr>
          </a:p>
        </p:txBody>
      </p:sp>
      <p:sp>
        <p:nvSpPr>
          <p:cNvPr descr="How Credit Scores Work" id="196" name="Google Shape;196;p25"/>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197" name="Google Shape;197;p25"/>
          <p:cNvSpPr/>
          <p:nvPr/>
        </p:nvSpPr>
        <p:spPr>
          <a:xfrm>
            <a:off x="230981" y="59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198" name="Google Shape;198;p25"/>
          <p:cNvSpPr/>
          <p:nvPr/>
        </p:nvSpPr>
        <p:spPr>
          <a:xfrm>
            <a:off x="345281" y="1202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9" name="Google Shape;199;p25"/>
          <p:cNvSpPr txBox="1"/>
          <p:nvPr/>
        </p:nvSpPr>
        <p:spPr>
          <a:xfrm>
            <a:off x="345281" y="1099457"/>
            <a:ext cx="8592000" cy="3116400"/>
          </a:xfrm>
          <a:prstGeom prst="rect">
            <a:avLst/>
          </a:prstGeom>
          <a:blipFill rotWithShape="1">
            <a:blip r:embed="rId5">
              <a:alphaModFix/>
            </a:blip>
            <a:stretch>
              <a:fillRect b="-2199" l="-849" r="-479" t="-116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descr="Image result for city" id="204" name="Google Shape;204;p26"/>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05" name="Google Shape;205;p26"/>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06" name="Google Shape;206;p2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07" name="Google Shape;207;p26"/>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208" name="Google Shape;208;p26"/>
          <p:cNvSpPr txBox="1"/>
          <p:nvPr/>
        </p:nvSpPr>
        <p:spPr>
          <a:xfrm>
            <a:off x="159235" y="73303"/>
            <a:ext cx="80652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chemeClr val="dk1"/>
                </a:solidFill>
                <a:latin typeface="Montserrat"/>
                <a:ea typeface="Montserrat"/>
                <a:cs typeface="Montserrat"/>
                <a:sym typeface="Montserrat"/>
              </a:rPr>
              <a:t>Uji Parsial (Uji z)</a:t>
            </a:r>
            <a:endParaRPr b="1" sz="3300">
              <a:solidFill>
                <a:schemeClr val="dk1"/>
              </a:solidFill>
              <a:latin typeface="Montserrat"/>
              <a:ea typeface="Montserrat"/>
              <a:cs typeface="Montserrat"/>
              <a:sym typeface="Montserrat"/>
            </a:endParaRPr>
          </a:p>
        </p:txBody>
      </p:sp>
      <p:sp>
        <p:nvSpPr>
          <p:cNvPr descr="How Credit Scores Work" id="209" name="Google Shape;209;p26"/>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210" name="Google Shape;210;p26"/>
          <p:cNvSpPr/>
          <p:nvPr/>
        </p:nvSpPr>
        <p:spPr>
          <a:xfrm>
            <a:off x="230981" y="59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211" name="Google Shape;211;p26"/>
          <p:cNvSpPr/>
          <p:nvPr/>
        </p:nvSpPr>
        <p:spPr>
          <a:xfrm>
            <a:off x="345281" y="1202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2" name="Google Shape;212;p26"/>
          <p:cNvSpPr txBox="1"/>
          <p:nvPr/>
        </p:nvSpPr>
        <p:spPr>
          <a:xfrm>
            <a:off x="230981" y="870857"/>
            <a:ext cx="8717100" cy="2562300"/>
          </a:xfrm>
          <a:prstGeom prst="rect">
            <a:avLst/>
          </a:prstGeom>
          <a:blipFill rotWithShape="1">
            <a:blip r:embed="rId5">
              <a:alphaModFix/>
            </a:blip>
            <a:stretch>
              <a:fillRect b="-2849" l="-839" r="-2199" t="-142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Image result for city" id="217" name="Google Shape;217;p27"/>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18" name="Google Shape;218;p27"/>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19" name="Google Shape;219;p27"/>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220" name="Google Shape;220;p27"/>
          <p:cNvSpPr txBox="1"/>
          <p:nvPr/>
        </p:nvSpPr>
        <p:spPr>
          <a:xfrm>
            <a:off x="440072" y="452520"/>
            <a:ext cx="8178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Asumsi regresi logistik</a:t>
            </a:r>
            <a:endParaRPr sz="2100">
              <a:solidFill>
                <a:srgbClr val="262626"/>
              </a:solidFill>
              <a:latin typeface="Montserrat"/>
              <a:ea typeface="Montserrat"/>
              <a:cs typeface="Montserrat"/>
              <a:sym typeface="Montserrat"/>
            </a:endParaRPr>
          </a:p>
        </p:txBody>
      </p:sp>
      <p:sp>
        <p:nvSpPr>
          <p:cNvPr id="221" name="Google Shape;221;p2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2" name="Google Shape;222;p27"/>
          <p:cNvSpPr txBox="1"/>
          <p:nvPr/>
        </p:nvSpPr>
        <p:spPr>
          <a:xfrm>
            <a:off x="440072" y="1028154"/>
            <a:ext cx="8343600" cy="2724000"/>
          </a:xfrm>
          <a:prstGeom prst="rect">
            <a:avLst/>
          </a:prstGeom>
          <a:noFill/>
          <a:ln>
            <a:noFill/>
          </a:ln>
        </p:spPr>
        <p:txBody>
          <a:bodyPr anchorCtr="0" anchor="t" bIns="34275" lIns="68575" spcFirstLastPara="1" rIns="68575" wrap="square" tIns="34275">
            <a:noAutofit/>
          </a:bodyPr>
          <a:lstStyle/>
          <a:p>
            <a:pPr indent="0" lvl="0" marL="0" marR="0" rtl="0" algn="just">
              <a:lnSpc>
                <a:spcPct val="150000"/>
              </a:lnSpc>
              <a:spcBef>
                <a:spcPts val="0"/>
              </a:spcBef>
              <a:spcAft>
                <a:spcPts val="0"/>
              </a:spcAft>
              <a:buNone/>
            </a:pPr>
            <a:r>
              <a:t/>
            </a:r>
            <a:endParaRPr sz="1100"/>
          </a:p>
          <a:p>
            <a:pPr indent="-247650" lvl="0" marL="254000" marR="0" rtl="0" algn="just">
              <a:lnSpc>
                <a:spcPct val="150000"/>
              </a:lnSpc>
              <a:spcBef>
                <a:spcPts val="900"/>
              </a:spcBef>
              <a:spcAft>
                <a:spcPts val="0"/>
              </a:spcAft>
              <a:buClr>
                <a:schemeClr val="dk1"/>
              </a:buClr>
              <a:buSzPts val="1500"/>
              <a:buFont typeface="Arial"/>
              <a:buChar char="•"/>
            </a:pPr>
            <a:r>
              <a:rPr lang="id" sz="1500">
                <a:solidFill>
                  <a:schemeClr val="dk1"/>
                </a:solidFill>
                <a:latin typeface="Montserrat"/>
                <a:ea typeface="Montserrat"/>
                <a:cs typeface="Montserrat"/>
                <a:sym typeface="Montserrat"/>
              </a:rPr>
              <a:t>Tidak ada multikolinearitas dalam model yang berarti setiap variabel independen tidak saling berkorelasi/berhubungan satu sama lain.</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descr="Image result for city" id="227" name="Google Shape;227;p28"/>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28" name="Google Shape;228;p28"/>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Montserrat"/>
              <a:ea typeface="Montserrat"/>
              <a:cs typeface="Montserrat"/>
              <a:sym typeface="Montserrat"/>
            </a:endParaRPr>
          </a:p>
        </p:txBody>
      </p:sp>
      <p:sp>
        <p:nvSpPr>
          <p:cNvPr id="229" name="Google Shape;229;p28"/>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30" name="Google Shape;230;p2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1" name="Google Shape;231;p28"/>
          <p:cNvSpPr txBox="1"/>
          <p:nvPr/>
        </p:nvSpPr>
        <p:spPr>
          <a:xfrm>
            <a:off x="159235" y="73303"/>
            <a:ext cx="80652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chemeClr val="dk1"/>
                </a:solidFill>
                <a:latin typeface="Montserrat"/>
                <a:ea typeface="Montserrat"/>
                <a:cs typeface="Montserrat"/>
                <a:sym typeface="Montserrat"/>
              </a:rPr>
              <a:t>Non Multikolinearitas</a:t>
            </a:r>
            <a:endParaRPr b="1" sz="3300">
              <a:solidFill>
                <a:schemeClr val="dk1"/>
              </a:solidFill>
              <a:latin typeface="Montserrat"/>
              <a:ea typeface="Montserrat"/>
              <a:cs typeface="Montserrat"/>
              <a:sym typeface="Montserrat"/>
            </a:endParaRPr>
          </a:p>
        </p:txBody>
      </p:sp>
      <p:pic>
        <p:nvPicPr>
          <p:cNvPr id="232" name="Google Shape;232;p28"/>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233" name="Google Shape;233;p28"/>
          <p:cNvSpPr/>
          <p:nvPr/>
        </p:nvSpPr>
        <p:spPr>
          <a:xfrm>
            <a:off x="351429" y="1321042"/>
            <a:ext cx="7704300" cy="346200"/>
          </a:xfrm>
          <a:prstGeom prst="rect">
            <a:avLst/>
          </a:prstGeom>
          <a:noFill/>
          <a:ln>
            <a:noFill/>
          </a:ln>
        </p:spPr>
        <p:txBody>
          <a:bodyPr anchorCtr="0" anchor="t" bIns="34275" lIns="68575" spcFirstLastPara="1" rIns="68575" wrap="square" tIns="34275">
            <a:noAutofit/>
          </a:bodyPr>
          <a:lstStyle/>
          <a:p>
            <a:pPr indent="-228600" lvl="0" marL="685800" marR="0" rtl="0" algn="l">
              <a:spcBef>
                <a:spcPts val="0"/>
              </a:spcBef>
              <a:spcAft>
                <a:spcPts val="0"/>
              </a:spcAft>
              <a:buClr>
                <a:schemeClr val="dk1"/>
              </a:buClr>
              <a:buSzPts val="1800"/>
              <a:buFont typeface="Arial"/>
              <a:buNone/>
            </a:pPr>
            <a:r>
              <a:t/>
            </a:r>
            <a:endParaRPr sz="1800">
              <a:solidFill>
                <a:schemeClr val="dk1"/>
              </a:solidFill>
              <a:latin typeface="Montserrat"/>
              <a:ea typeface="Montserrat"/>
              <a:cs typeface="Montserrat"/>
              <a:sym typeface="Montserrat"/>
            </a:endParaRPr>
          </a:p>
        </p:txBody>
      </p:sp>
      <p:sp>
        <p:nvSpPr>
          <p:cNvPr id="234" name="Google Shape;234;p28"/>
          <p:cNvSpPr txBox="1"/>
          <p:nvPr/>
        </p:nvSpPr>
        <p:spPr>
          <a:xfrm>
            <a:off x="159235" y="1088572"/>
            <a:ext cx="7809000" cy="762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500">
                <a:solidFill>
                  <a:schemeClr val="dk1"/>
                </a:solidFill>
                <a:latin typeface="Montserrat"/>
                <a:ea typeface="Montserrat"/>
                <a:cs typeface="Montserrat"/>
                <a:sym typeface="Montserrat"/>
              </a:rPr>
              <a:t>Variabel independen dikatakan tidak saling berhubungan atau berkorelasi satu sama lain apabila memiliki nilai Variance Inflation Factor (VIF) kurang dari 10 dan korelasi kurang dari +-0.8</a:t>
            </a:r>
            <a:r>
              <a:rPr lang="id" sz="1500">
                <a:solidFill>
                  <a:schemeClr val="dk1"/>
                </a:solidFill>
                <a:latin typeface="Calibri"/>
                <a:ea typeface="Calibri"/>
                <a:cs typeface="Calibri"/>
                <a:sym typeface="Calibri"/>
              </a:rPr>
              <a:t>.</a:t>
            </a:r>
            <a:endParaRPr sz="1500">
              <a:solidFill>
                <a:schemeClr val="dk1"/>
              </a:solidFill>
              <a:latin typeface="Montserrat"/>
              <a:ea typeface="Montserrat"/>
              <a:cs typeface="Montserrat"/>
              <a:sym typeface="Montserrat"/>
            </a:endParaRPr>
          </a:p>
        </p:txBody>
      </p:sp>
      <p:pic>
        <p:nvPicPr>
          <p:cNvPr descr="RudiyantoPahami Korelasi Dahulu, Lakukan Aset Alokasi Kemudian" id="235" name="Google Shape;235;p28"/>
          <p:cNvPicPr preferRelativeResize="0"/>
          <p:nvPr/>
        </p:nvPicPr>
        <p:blipFill rotWithShape="1">
          <a:blip r:embed="rId5">
            <a:alphaModFix/>
          </a:blip>
          <a:srcRect b="0" l="0" r="0" t="0"/>
          <a:stretch/>
        </p:blipFill>
        <p:spPr>
          <a:xfrm>
            <a:off x="1500808" y="2318829"/>
            <a:ext cx="5999450" cy="16053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Image result for city" id="240" name="Google Shape;240;p29"/>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41" name="Google Shape;241;p29"/>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42" name="Google Shape;242;p29"/>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243" name="Google Shape;243;p29"/>
          <p:cNvSpPr txBox="1"/>
          <p:nvPr/>
        </p:nvSpPr>
        <p:spPr>
          <a:xfrm>
            <a:off x="275465" y="323096"/>
            <a:ext cx="8178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Kelebihan dan kekurangan regresi logistik</a:t>
            </a:r>
            <a:endParaRPr sz="2100">
              <a:solidFill>
                <a:srgbClr val="262626"/>
              </a:solidFill>
              <a:latin typeface="Montserrat"/>
              <a:ea typeface="Montserrat"/>
              <a:cs typeface="Montserrat"/>
              <a:sym typeface="Montserrat"/>
            </a:endParaRPr>
          </a:p>
        </p:txBody>
      </p:sp>
      <p:sp>
        <p:nvSpPr>
          <p:cNvPr id="244" name="Google Shape;244;p2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5" name="Google Shape;245;p29"/>
          <p:cNvSpPr txBox="1"/>
          <p:nvPr/>
        </p:nvSpPr>
        <p:spPr>
          <a:xfrm>
            <a:off x="275465" y="984454"/>
            <a:ext cx="8343600" cy="30471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1700">
                <a:solidFill>
                  <a:schemeClr val="dk1"/>
                </a:solidFill>
                <a:latin typeface="Montserrat"/>
                <a:ea typeface="Montserrat"/>
                <a:cs typeface="Montserrat"/>
                <a:sym typeface="Montserrat"/>
              </a:rPr>
              <a:t>Kelebihan :</a:t>
            </a:r>
            <a:endParaRPr sz="1100"/>
          </a:p>
          <a:p>
            <a:pPr indent="-260350" lvl="0" marL="254000" marR="0" rtl="0" algn="just">
              <a:spcBef>
                <a:spcPts val="900"/>
              </a:spcBef>
              <a:spcAft>
                <a:spcPts val="0"/>
              </a:spcAft>
              <a:buClr>
                <a:schemeClr val="dk1"/>
              </a:buClr>
              <a:buSzPts val="1700"/>
              <a:buFont typeface="Arial"/>
              <a:buChar char="•"/>
            </a:pPr>
            <a:r>
              <a:rPr lang="id" sz="1700">
                <a:solidFill>
                  <a:schemeClr val="dk1"/>
                </a:solidFill>
                <a:latin typeface="Montserrat"/>
                <a:ea typeface="Montserrat"/>
                <a:cs typeface="Montserrat"/>
                <a:sym typeface="Montserrat"/>
              </a:rPr>
              <a:t>Penerapan yang mudah dan efektif.</a:t>
            </a:r>
            <a:endParaRPr sz="1100"/>
          </a:p>
          <a:p>
            <a:pPr indent="-260350" lvl="0" marL="254000" marR="0" rtl="0" algn="just">
              <a:spcBef>
                <a:spcPts val="900"/>
              </a:spcBef>
              <a:spcAft>
                <a:spcPts val="0"/>
              </a:spcAft>
              <a:buClr>
                <a:schemeClr val="dk1"/>
              </a:buClr>
              <a:buSzPts val="1700"/>
              <a:buFont typeface="Arial"/>
              <a:buChar char="•"/>
            </a:pPr>
            <a:r>
              <a:rPr lang="id" sz="1700">
                <a:solidFill>
                  <a:schemeClr val="dk1"/>
                </a:solidFill>
                <a:latin typeface="Montserrat"/>
                <a:ea typeface="Montserrat"/>
                <a:cs typeface="Montserrat"/>
                <a:sym typeface="Montserrat"/>
              </a:rPr>
              <a:t>Tidak diperlukan </a:t>
            </a:r>
            <a:r>
              <a:rPr i="1" lang="id" sz="1700">
                <a:solidFill>
                  <a:schemeClr val="dk1"/>
                </a:solidFill>
                <a:latin typeface="Montserrat"/>
                <a:ea typeface="Montserrat"/>
                <a:cs typeface="Montserrat"/>
                <a:sym typeface="Montserrat"/>
              </a:rPr>
              <a:t>tuning hyperparameter</a:t>
            </a:r>
            <a:endParaRPr i="1" sz="1700">
              <a:solidFill>
                <a:schemeClr val="dk1"/>
              </a:solidFill>
              <a:latin typeface="Montserrat"/>
              <a:ea typeface="Montserrat"/>
              <a:cs typeface="Montserrat"/>
              <a:sym typeface="Montserrat"/>
            </a:endParaRPr>
          </a:p>
          <a:p>
            <a:pPr indent="0" lvl="0" marL="0" marR="0" rtl="0" algn="just">
              <a:spcBef>
                <a:spcPts val="900"/>
              </a:spcBef>
              <a:spcAft>
                <a:spcPts val="0"/>
              </a:spcAft>
              <a:buNone/>
            </a:pPr>
            <a:r>
              <a:rPr lang="id" sz="1700">
                <a:solidFill>
                  <a:schemeClr val="dk1"/>
                </a:solidFill>
                <a:latin typeface="Montserrat"/>
                <a:ea typeface="Montserrat"/>
                <a:cs typeface="Montserrat"/>
                <a:sym typeface="Montserrat"/>
              </a:rPr>
              <a:t>Kekurangan</a:t>
            </a:r>
            <a:endParaRPr sz="1700">
              <a:solidFill>
                <a:schemeClr val="dk1"/>
              </a:solidFill>
              <a:latin typeface="Montserrat"/>
              <a:ea typeface="Montserrat"/>
              <a:cs typeface="Montserrat"/>
              <a:sym typeface="Montserrat"/>
            </a:endParaRPr>
          </a:p>
          <a:p>
            <a:pPr indent="-260350" lvl="0" marL="254000" marR="0" rtl="0" algn="just">
              <a:spcBef>
                <a:spcPts val="900"/>
              </a:spcBef>
              <a:spcAft>
                <a:spcPts val="0"/>
              </a:spcAft>
              <a:buClr>
                <a:schemeClr val="dk1"/>
              </a:buClr>
              <a:buSzPts val="1700"/>
              <a:buFont typeface="Arial"/>
              <a:buChar char="•"/>
            </a:pPr>
            <a:r>
              <a:rPr lang="id" sz="1700">
                <a:solidFill>
                  <a:schemeClr val="dk1"/>
                </a:solidFill>
                <a:latin typeface="Montserrat"/>
                <a:ea typeface="Montserrat"/>
                <a:cs typeface="Montserrat"/>
                <a:sym typeface="Montserrat"/>
              </a:rPr>
              <a:t>Performa yang buruk pada data non linear</a:t>
            </a:r>
            <a:endParaRPr sz="1100"/>
          </a:p>
          <a:p>
            <a:pPr indent="-260350" lvl="0" marL="254000" marR="0" rtl="0" algn="just">
              <a:spcBef>
                <a:spcPts val="900"/>
              </a:spcBef>
              <a:spcAft>
                <a:spcPts val="0"/>
              </a:spcAft>
              <a:buClr>
                <a:schemeClr val="dk1"/>
              </a:buClr>
              <a:buSzPts val="1700"/>
              <a:buFont typeface="Arial"/>
              <a:buChar char="•"/>
            </a:pPr>
            <a:r>
              <a:rPr lang="id" sz="1700">
                <a:solidFill>
                  <a:schemeClr val="dk1"/>
                </a:solidFill>
                <a:latin typeface="Montserrat"/>
                <a:ea typeface="Montserrat"/>
                <a:cs typeface="Montserrat"/>
                <a:sym typeface="Montserrat"/>
              </a:rPr>
              <a:t>Performa yang buruk dengan fitur yang tidak relevan dan berkorelasi tinggi </a:t>
            </a:r>
            <a:endParaRPr sz="1700">
              <a:solidFill>
                <a:schemeClr val="dk1"/>
              </a:solidFill>
              <a:latin typeface="Montserrat"/>
              <a:ea typeface="Montserrat"/>
              <a:cs typeface="Montserrat"/>
              <a:sym typeface="Montserrat"/>
            </a:endParaRPr>
          </a:p>
          <a:p>
            <a:pPr indent="-260350" lvl="0" marL="254000" marR="0" rtl="0" algn="just">
              <a:spcBef>
                <a:spcPts val="900"/>
              </a:spcBef>
              <a:spcAft>
                <a:spcPts val="0"/>
              </a:spcAft>
              <a:buClr>
                <a:schemeClr val="dk1"/>
              </a:buClr>
              <a:buSzPts val="1700"/>
              <a:buFont typeface="Arial"/>
              <a:buChar char="•"/>
            </a:pPr>
            <a:r>
              <a:rPr lang="id" sz="1700">
                <a:solidFill>
                  <a:schemeClr val="dk1"/>
                </a:solidFill>
                <a:latin typeface="Montserrat"/>
                <a:ea typeface="Montserrat"/>
                <a:cs typeface="Montserrat"/>
                <a:sym typeface="Montserrat"/>
              </a:rPr>
              <a:t>Algoritma yang tidak terlalu kuat dan mudah diungguli oleh algoritma lainnya.</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descr="Image result for city" id="250" name="Google Shape;250;p30"/>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51" name="Google Shape;251;p30"/>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252" name="Google Shape;252;p3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53" name="Google Shape;253;p30"/>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254" name="Google Shape;254;p30"/>
          <p:cNvSpPr txBox="1"/>
          <p:nvPr/>
        </p:nvSpPr>
        <p:spPr>
          <a:xfrm>
            <a:off x="304616" y="372694"/>
            <a:ext cx="8178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Perbedaan regresi logistik dengan regresi linear</a:t>
            </a:r>
            <a:endParaRPr sz="2100">
              <a:solidFill>
                <a:srgbClr val="262626"/>
              </a:solidFill>
              <a:latin typeface="Montserrat"/>
              <a:ea typeface="Montserrat"/>
              <a:cs typeface="Montserrat"/>
              <a:sym typeface="Montserrat"/>
            </a:endParaRPr>
          </a:p>
        </p:txBody>
      </p:sp>
      <p:graphicFrame>
        <p:nvGraphicFramePr>
          <p:cNvPr id="255" name="Google Shape;255;p30"/>
          <p:cNvGraphicFramePr/>
          <p:nvPr/>
        </p:nvGraphicFramePr>
        <p:xfrm>
          <a:off x="614519" y="1662056"/>
          <a:ext cx="3000000" cy="3000000"/>
        </p:xfrm>
        <a:graphic>
          <a:graphicData uri="http://schemas.openxmlformats.org/drawingml/2006/table">
            <a:tbl>
              <a:tblPr bandRow="1" firstRow="1">
                <a:noFill/>
                <a:tableStyleId>{2E87CB9E-99EF-459E-99D4-6AC431300BF7}</a:tableStyleId>
              </a:tblPr>
              <a:tblGrid>
                <a:gridCol w="1348750"/>
                <a:gridCol w="1667450"/>
                <a:gridCol w="1613650"/>
                <a:gridCol w="1438850"/>
                <a:gridCol w="1640550"/>
              </a:tblGrid>
              <a:tr h="278150">
                <a:tc>
                  <a:txBody>
                    <a:bodyPr/>
                    <a:lstStyle/>
                    <a:p>
                      <a:pPr indent="0" lvl="0" marL="0" marR="0" rtl="0" algn="l">
                        <a:spcBef>
                          <a:spcPts val="0"/>
                        </a:spcBef>
                        <a:spcAft>
                          <a:spcPts val="0"/>
                        </a:spcAft>
                        <a:buNone/>
                      </a:pPr>
                      <a:r>
                        <a:rPr lang="id" sz="1800">
                          <a:latin typeface="Montserrat"/>
                          <a:ea typeface="Montserrat"/>
                          <a:cs typeface="Montserrat"/>
                          <a:sym typeface="Montserrat"/>
                        </a:rPr>
                        <a:t>Metode</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Kegunaan</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Input</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Output</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Fungsi</a:t>
                      </a:r>
                      <a:endParaRPr sz="1800">
                        <a:latin typeface="Montserrat"/>
                        <a:ea typeface="Montserrat"/>
                        <a:cs typeface="Montserrat"/>
                        <a:sym typeface="Montserrat"/>
                      </a:endParaRPr>
                    </a:p>
                  </a:txBody>
                  <a:tcPr marT="34300" marB="34300" marR="68600" marL="68600"/>
                </a:tc>
              </a:tr>
              <a:tr h="278150">
                <a:tc>
                  <a:txBody>
                    <a:bodyPr/>
                    <a:lstStyle/>
                    <a:p>
                      <a:pPr indent="0" lvl="0" marL="0" marR="0" rtl="0" algn="l">
                        <a:spcBef>
                          <a:spcPts val="0"/>
                        </a:spcBef>
                        <a:spcAft>
                          <a:spcPts val="0"/>
                        </a:spcAft>
                        <a:buNone/>
                      </a:pPr>
                      <a:r>
                        <a:rPr lang="id" sz="1800">
                          <a:latin typeface="Montserrat"/>
                          <a:ea typeface="Montserrat"/>
                          <a:cs typeface="Montserrat"/>
                          <a:sym typeface="Montserrat"/>
                        </a:rPr>
                        <a:t>Regresi Linier</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Regresi</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Kategorik,</a:t>
                      </a:r>
                      <a:r>
                        <a:rPr lang="id" sz="1800">
                          <a:latin typeface="Montserrat"/>
                          <a:ea typeface="Montserrat"/>
                          <a:cs typeface="Montserrat"/>
                          <a:sym typeface="Montserrat"/>
                        </a:rPr>
                        <a:t> Numerik</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Numerik</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Linier</a:t>
                      </a:r>
                      <a:endParaRPr sz="1800">
                        <a:latin typeface="Montserrat"/>
                        <a:ea typeface="Montserrat"/>
                        <a:cs typeface="Montserrat"/>
                        <a:sym typeface="Montserrat"/>
                      </a:endParaRPr>
                    </a:p>
                  </a:txBody>
                  <a:tcPr marT="34300" marB="34300" marR="68600" marL="68600"/>
                </a:tc>
              </a:tr>
              <a:tr h="278150">
                <a:tc>
                  <a:txBody>
                    <a:bodyPr/>
                    <a:lstStyle/>
                    <a:p>
                      <a:pPr indent="0" lvl="0" marL="0" marR="0" rtl="0" algn="l">
                        <a:spcBef>
                          <a:spcPts val="0"/>
                        </a:spcBef>
                        <a:spcAft>
                          <a:spcPts val="0"/>
                        </a:spcAft>
                        <a:buNone/>
                      </a:pPr>
                      <a:r>
                        <a:rPr lang="id" sz="1800">
                          <a:latin typeface="Montserrat"/>
                          <a:ea typeface="Montserrat"/>
                          <a:cs typeface="Montserrat"/>
                          <a:sym typeface="Montserrat"/>
                        </a:rPr>
                        <a:t>Regresi</a:t>
                      </a:r>
                      <a:r>
                        <a:rPr lang="id" sz="1800">
                          <a:latin typeface="Montserrat"/>
                          <a:ea typeface="Montserrat"/>
                          <a:cs typeface="Montserrat"/>
                          <a:sym typeface="Montserrat"/>
                        </a:rPr>
                        <a:t> Logistik</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Klasifikasi</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Kategorik, Numerik</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Kategorik</a:t>
                      </a:r>
                      <a:endParaRPr sz="1800">
                        <a:latin typeface="Montserrat"/>
                        <a:ea typeface="Montserrat"/>
                        <a:cs typeface="Montserrat"/>
                        <a:sym typeface="Montserrat"/>
                      </a:endParaRPr>
                    </a:p>
                  </a:txBody>
                  <a:tcPr marT="34300" marB="34300" marR="68600" marL="68600"/>
                </a:tc>
                <a:tc>
                  <a:txBody>
                    <a:bodyPr/>
                    <a:lstStyle/>
                    <a:p>
                      <a:pPr indent="0" lvl="0" marL="0" marR="0" rtl="0" algn="l">
                        <a:spcBef>
                          <a:spcPts val="0"/>
                        </a:spcBef>
                        <a:spcAft>
                          <a:spcPts val="0"/>
                        </a:spcAft>
                        <a:buNone/>
                      </a:pPr>
                      <a:r>
                        <a:rPr lang="id" sz="1800">
                          <a:latin typeface="Montserrat"/>
                          <a:ea typeface="Montserrat"/>
                          <a:cs typeface="Montserrat"/>
                          <a:sym typeface="Montserrat"/>
                        </a:rPr>
                        <a:t>Logistik</a:t>
                      </a:r>
                      <a:endParaRPr sz="1800">
                        <a:latin typeface="Montserrat"/>
                        <a:ea typeface="Montserrat"/>
                        <a:cs typeface="Montserrat"/>
                        <a:sym typeface="Montserrat"/>
                      </a:endParaRPr>
                    </a:p>
                  </a:txBody>
                  <a:tcPr marT="34300" marB="34300" marR="68600" marL="68600"/>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61" name="Google Shape;261;p31"/>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262" name="Google Shape;262;p31"/>
          <p:cNvSpPr txBox="1"/>
          <p:nvPr/>
        </p:nvSpPr>
        <p:spPr>
          <a:xfrm>
            <a:off x="304616" y="372694"/>
            <a:ext cx="8178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Perbedaan regresi logistik dengan regresi linear</a:t>
            </a:r>
            <a:endParaRPr sz="2100">
              <a:solidFill>
                <a:srgbClr val="262626"/>
              </a:solidFill>
              <a:latin typeface="Montserrat"/>
              <a:ea typeface="Montserrat"/>
              <a:cs typeface="Montserrat"/>
              <a:sym typeface="Montserrat"/>
            </a:endParaRPr>
          </a:p>
        </p:txBody>
      </p:sp>
      <p:pic>
        <p:nvPicPr>
          <p:cNvPr id="263" name="Google Shape;263;p31"/>
          <p:cNvPicPr preferRelativeResize="0"/>
          <p:nvPr/>
        </p:nvPicPr>
        <p:blipFill rotWithShape="1">
          <a:blip r:embed="rId4">
            <a:alphaModFix/>
          </a:blip>
          <a:srcRect b="0" l="0" r="0" t="0"/>
          <a:stretch/>
        </p:blipFill>
        <p:spPr>
          <a:xfrm>
            <a:off x="1010863" y="1279943"/>
            <a:ext cx="7122273" cy="32006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Image result for city" id="268" name="Google Shape;268;p32"/>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69" name="Google Shape;269;p32"/>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0" name="Google Shape;270;p32"/>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71" name="Google Shape;271;p3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72" name="Google Shape;272;p32"/>
          <p:cNvSpPr txBox="1"/>
          <p:nvPr/>
        </p:nvSpPr>
        <p:spPr>
          <a:xfrm>
            <a:off x="2122570" y="1913878"/>
            <a:ext cx="46194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id" sz="4100">
                <a:solidFill>
                  <a:srgbClr val="262626"/>
                </a:solidFill>
                <a:latin typeface="Montserrat"/>
                <a:ea typeface="Montserrat"/>
                <a:cs typeface="Montserrat"/>
                <a:sym typeface="Montserrat"/>
              </a:rPr>
              <a:t>K-Nearest Neighbours</a:t>
            </a:r>
            <a:endParaRPr b="1" sz="4100">
              <a:solidFill>
                <a:srgbClr val="262626"/>
              </a:solidFill>
              <a:latin typeface="Montserrat"/>
              <a:ea typeface="Montserrat"/>
              <a:cs typeface="Montserrat"/>
              <a:sym typeface="Montserrat"/>
            </a:endParaRPr>
          </a:p>
        </p:txBody>
      </p:sp>
      <p:pic>
        <p:nvPicPr>
          <p:cNvPr id="273" name="Google Shape;273;p32"/>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descr="Image result for city" id="71" name="Google Shape;71;p1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72" name="Google Shape;72;p15"/>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3" name="Google Shape;73;p15"/>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74" name="Google Shape;74;p1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5" name="Google Shape;75;p15"/>
          <p:cNvSpPr txBox="1"/>
          <p:nvPr/>
        </p:nvSpPr>
        <p:spPr>
          <a:xfrm>
            <a:off x="159235" y="73303"/>
            <a:ext cx="5971800" cy="7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id" sz="4100">
                <a:solidFill>
                  <a:srgbClr val="262626"/>
                </a:solidFill>
                <a:latin typeface="Montserrat"/>
                <a:ea typeface="Montserrat"/>
                <a:cs typeface="Montserrat"/>
                <a:sym typeface="Montserrat"/>
              </a:rPr>
              <a:t>Trainer Bio</a:t>
            </a:r>
            <a:endParaRPr b="1" sz="4100">
              <a:solidFill>
                <a:srgbClr val="262626"/>
              </a:solidFill>
              <a:latin typeface="Montserrat"/>
              <a:ea typeface="Montserrat"/>
              <a:cs typeface="Montserrat"/>
              <a:sym typeface="Montserrat"/>
            </a:endParaRPr>
          </a:p>
        </p:txBody>
      </p:sp>
      <p:pic>
        <p:nvPicPr>
          <p:cNvPr id="76" name="Google Shape;76;p15"/>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77" name="Google Shape;77;p15"/>
          <p:cNvSpPr/>
          <p:nvPr/>
        </p:nvSpPr>
        <p:spPr>
          <a:xfrm>
            <a:off x="2982889" y="1089817"/>
            <a:ext cx="0" cy="3210878"/>
          </a:xfrm>
          <a:custGeom>
            <a:rect b="b" l="l" r="r" t="t"/>
            <a:pathLst>
              <a:path extrusionOk="0" h="4281170" w="120000">
                <a:moveTo>
                  <a:pt x="0" y="0"/>
                </a:moveTo>
                <a:lnTo>
                  <a:pt x="0" y="4281055"/>
                </a:lnTo>
              </a:path>
            </a:pathLst>
          </a:custGeom>
          <a:noFill/>
          <a:ln cap="flat" cmpd="sng" w="9525">
            <a:solidFill>
              <a:srgbClr val="D7D7D7"/>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78" name="Google Shape;78;p15"/>
          <p:cNvPicPr preferRelativeResize="0"/>
          <p:nvPr/>
        </p:nvPicPr>
        <p:blipFill rotWithShape="1">
          <a:blip r:embed="rId5">
            <a:alphaModFix/>
          </a:blip>
          <a:srcRect b="0" l="0" r="0" t="0"/>
          <a:stretch/>
        </p:blipFill>
        <p:spPr>
          <a:xfrm>
            <a:off x="440857" y="1483934"/>
            <a:ext cx="2220600" cy="2653200"/>
          </a:xfrm>
          <a:prstGeom prst="ellipse">
            <a:avLst/>
          </a:prstGeom>
          <a:noFill/>
          <a:ln>
            <a:noFill/>
          </a:ln>
        </p:spPr>
      </p:pic>
      <p:sp>
        <p:nvSpPr>
          <p:cNvPr id="79" name="Google Shape;79;p15"/>
          <p:cNvSpPr/>
          <p:nvPr/>
        </p:nvSpPr>
        <p:spPr>
          <a:xfrm>
            <a:off x="3172439" y="919458"/>
            <a:ext cx="5679600" cy="3116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800">
                <a:solidFill>
                  <a:schemeClr val="dk1"/>
                </a:solidFill>
                <a:latin typeface="Montserrat"/>
                <a:ea typeface="Montserrat"/>
                <a:cs typeface="Montserrat"/>
                <a:sym typeface="Montserrat"/>
              </a:rPr>
              <a:t>Experience :</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Scientist at Jabar Digital Service</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Science Tutor at Shift Academy</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Business Intelligence Analyst at Jabar Digital Service</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Owner and Consultant at Barz Data Consultant</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Scientist at IYKRA</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Data Analyst at BAPPEDA Sukoharjo </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b="0" lang="id" sz="1800">
                <a:solidFill>
                  <a:schemeClr val="dk1"/>
                </a:solidFill>
                <a:latin typeface="Montserrat"/>
                <a:ea typeface="Montserrat"/>
                <a:cs typeface="Montserrat"/>
                <a:sym typeface="Montserrat"/>
              </a:rPr>
              <a:t>Data Analyst at PT. Arah Environmental</a:t>
            </a:r>
            <a:endParaRPr sz="1100"/>
          </a:p>
        </p:txBody>
      </p:sp>
      <p:pic>
        <p:nvPicPr>
          <p:cNvPr descr="Linkedin - Free social media icons" id="80" name="Google Shape;80;p15"/>
          <p:cNvPicPr preferRelativeResize="0"/>
          <p:nvPr/>
        </p:nvPicPr>
        <p:blipFill rotWithShape="1">
          <a:blip r:embed="rId6">
            <a:alphaModFix/>
          </a:blip>
          <a:srcRect b="0" l="0" r="0" t="0"/>
          <a:stretch/>
        </p:blipFill>
        <p:spPr>
          <a:xfrm>
            <a:off x="3495757" y="4049687"/>
            <a:ext cx="316469" cy="316469"/>
          </a:xfrm>
          <a:prstGeom prst="rect">
            <a:avLst/>
          </a:prstGeom>
          <a:noFill/>
          <a:ln>
            <a:noFill/>
          </a:ln>
        </p:spPr>
      </p:pic>
      <p:sp>
        <p:nvSpPr>
          <p:cNvPr id="81" name="Google Shape;81;p15"/>
          <p:cNvSpPr/>
          <p:nvPr/>
        </p:nvSpPr>
        <p:spPr>
          <a:xfrm>
            <a:off x="3852424" y="4069425"/>
            <a:ext cx="3261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400">
                <a:solidFill>
                  <a:srgbClr val="8296B0"/>
                </a:solidFill>
                <a:latin typeface="Calibri"/>
                <a:ea typeface="Calibri"/>
                <a:cs typeface="Calibri"/>
                <a:sym typeface="Calibri"/>
              </a:rPr>
              <a:t>www.linkedin.com/in/akbar-maulana/ </a:t>
            </a:r>
            <a:endParaRPr b="1" sz="1400">
              <a:solidFill>
                <a:srgbClr val="8296B0"/>
              </a:solidFill>
              <a:latin typeface="Calibri"/>
              <a:ea typeface="Calibri"/>
              <a:cs typeface="Calibri"/>
              <a:sym typeface="Calibri"/>
            </a:endParaRPr>
          </a:p>
        </p:txBody>
      </p:sp>
      <p:pic>
        <p:nvPicPr>
          <p:cNvPr descr="Blue Email Box Circle Png Transparent Icon - Mail Logo Png Hd, Png Download  - kindpng" id="82" name="Google Shape;82;p15"/>
          <p:cNvPicPr preferRelativeResize="0"/>
          <p:nvPr/>
        </p:nvPicPr>
        <p:blipFill rotWithShape="1">
          <a:blip r:embed="rId7">
            <a:alphaModFix/>
          </a:blip>
          <a:srcRect b="0" l="0" r="0" t="0"/>
          <a:stretch/>
        </p:blipFill>
        <p:spPr>
          <a:xfrm>
            <a:off x="3420386" y="4481735"/>
            <a:ext cx="450975" cy="471951"/>
          </a:xfrm>
          <a:prstGeom prst="rect">
            <a:avLst/>
          </a:prstGeom>
          <a:noFill/>
          <a:ln>
            <a:noFill/>
          </a:ln>
        </p:spPr>
      </p:pic>
      <p:sp>
        <p:nvSpPr>
          <p:cNvPr id="83" name="Google Shape;83;p15"/>
          <p:cNvSpPr/>
          <p:nvPr/>
        </p:nvSpPr>
        <p:spPr>
          <a:xfrm>
            <a:off x="3852423" y="4579200"/>
            <a:ext cx="2889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400">
                <a:solidFill>
                  <a:srgbClr val="8296B0"/>
                </a:solidFill>
                <a:latin typeface="Calibri"/>
                <a:ea typeface="Calibri"/>
                <a:cs typeface="Calibri"/>
                <a:sym typeface="Calibri"/>
              </a:rPr>
              <a:t>akbar.maulana2298@gmail.com</a:t>
            </a:r>
            <a:endParaRPr b="1" sz="1400">
              <a:solidFill>
                <a:srgbClr val="8296B0"/>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descr="Image result for city" id="278" name="Google Shape;278;p33"/>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79" name="Google Shape;279;p33"/>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0" name="Google Shape;280;p33"/>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81" name="Google Shape;281;p3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2" name="Google Shape;282;p33"/>
          <p:cNvSpPr txBox="1"/>
          <p:nvPr/>
        </p:nvSpPr>
        <p:spPr>
          <a:xfrm>
            <a:off x="159235" y="73303"/>
            <a:ext cx="7527900" cy="108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Apa itu K-Nearest Neighbours (KNN)</a:t>
            </a:r>
            <a:endParaRPr b="1" sz="3300">
              <a:solidFill>
                <a:srgbClr val="262626"/>
              </a:solidFill>
              <a:latin typeface="Montserrat"/>
              <a:ea typeface="Montserrat"/>
              <a:cs typeface="Montserrat"/>
              <a:sym typeface="Montserrat"/>
            </a:endParaRPr>
          </a:p>
        </p:txBody>
      </p:sp>
      <p:pic>
        <p:nvPicPr>
          <p:cNvPr id="283" name="Google Shape;283;p33"/>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284" name="Google Shape;284;p33"/>
          <p:cNvSpPr/>
          <p:nvPr/>
        </p:nvSpPr>
        <p:spPr>
          <a:xfrm>
            <a:off x="347353" y="1183076"/>
            <a:ext cx="7877100" cy="23316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Algoritma K-nearest neighbours (KNN) adalah jenis supervised ML yang dapat digunakan baik untuk klasifikasi maupun regresi. KNN adalah algoritma lazy classifier karena tidak memiliki fase pelatihan khusus dan menggunakan semua data untuk pelatihan saat klasifikasi. KNN juga merupakan algoritma pembelajaran non-parametrik.</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Image result for city" id="289" name="Google Shape;289;p34"/>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290" name="Google Shape;290;p34"/>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1" name="Google Shape;291;p34"/>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292" name="Google Shape;292;p3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93" name="Google Shape;293;p34"/>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Ide Dasar KNN</a:t>
            </a:r>
            <a:endParaRPr b="1" sz="3300">
              <a:solidFill>
                <a:srgbClr val="262626"/>
              </a:solidFill>
              <a:latin typeface="Montserrat"/>
              <a:ea typeface="Montserrat"/>
              <a:cs typeface="Montserrat"/>
              <a:sym typeface="Montserrat"/>
            </a:endParaRPr>
          </a:p>
        </p:txBody>
      </p:sp>
      <p:pic>
        <p:nvPicPr>
          <p:cNvPr id="294" name="Google Shape;294;p34"/>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295" name="Google Shape;295;p34"/>
          <p:cNvSpPr txBox="1"/>
          <p:nvPr/>
        </p:nvSpPr>
        <p:spPr>
          <a:xfrm>
            <a:off x="304800" y="882919"/>
            <a:ext cx="8318400" cy="51816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96" name="Google Shape;296;p34"/>
          <p:cNvGrpSpPr/>
          <p:nvPr/>
        </p:nvGrpSpPr>
        <p:grpSpPr>
          <a:xfrm>
            <a:off x="356674" y="1400201"/>
            <a:ext cx="7922133" cy="2938895"/>
            <a:chOff x="304800" y="1563638"/>
            <a:chExt cx="8286750" cy="3390903"/>
          </a:xfrm>
        </p:grpSpPr>
        <p:grpSp>
          <p:nvGrpSpPr>
            <p:cNvPr id="297" name="Google Shape;297;p34"/>
            <p:cNvGrpSpPr/>
            <p:nvPr/>
          </p:nvGrpSpPr>
          <p:grpSpPr>
            <a:xfrm>
              <a:off x="304800" y="1563638"/>
              <a:ext cx="8286750" cy="3390900"/>
              <a:chOff x="192" y="1776"/>
              <a:chExt cx="5220" cy="2136"/>
            </a:xfrm>
          </p:grpSpPr>
          <p:pic>
            <p:nvPicPr>
              <p:cNvPr descr="j0345807" id="298" name="Google Shape;298;p34"/>
              <p:cNvPicPr preferRelativeResize="0"/>
              <p:nvPr/>
            </p:nvPicPr>
            <p:blipFill rotWithShape="1">
              <a:blip r:embed="rId5">
                <a:alphaModFix/>
              </a:blip>
              <a:srcRect b="0" l="0" r="0" t="0"/>
              <a:stretch/>
            </p:blipFill>
            <p:spPr>
              <a:xfrm>
                <a:off x="1296" y="2160"/>
                <a:ext cx="528" cy="409"/>
              </a:xfrm>
              <a:prstGeom prst="rect">
                <a:avLst/>
              </a:prstGeom>
              <a:noFill/>
              <a:ln>
                <a:noFill/>
              </a:ln>
            </p:spPr>
          </p:pic>
          <p:pic>
            <p:nvPicPr>
              <p:cNvPr descr="j0239589" id="299" name="Google Shape;299;p34"/>
              <p:cNvPicPr preferRelativeResize="0"/>
              <p:nvPr/>
            </p:nvPicPr>
            <p:blipFill rotWithShape="1">
              <a:blip r:embed="rId6">
                <a:alphaModFix/>
              </a:blip>
              <a:srcRect b="0" l="0" r="0" t="0"/>
              <a:stretch/>
            </p:blipFill>
            <p:spPr>
              <a:xfrm>
                <a:off x="4656" y="2640"/>
                <a:ext cx="721" cy="474"/>
              </a:xfrm>
              <a:prstGeom prst="rect">
                <a:avLst/>
              </a:prstGeom>
              <a:noFill/>
              <a:ln>
                <a:noFill/>
              </a:ln>
            </p:spPr>
          </p:pic>
          <p:pic>
            <p:nvPicPr>
              <p:cNvPr descr="j0350383" id="300" name="Google Shape;300;p34"/>
              <p:cNvPicPr preferRelativeResize="0"/>
              <p:nvPr/>
            </p:nvPicPr>
            <p:blipFill rotWithShape="1">
              <a:blip r:embed="rId7">
                <a:alphaModFix/>
              </a:blip>
              <a:srcRect b="0" l="0" r="0" t="0"/>
              <a:stretch/>
            </p:blipFill>
            <p:spPr>
              <a:xfrm>
                <a:off x="2256" y="1968"/>
                <a:ext cx="444" cy="481"/>
              </a:xfrm>
              <a:prstGeom prst="rect">
                <a:avLst/>
              </a:prstGeom>
              <a:noFill/>
              <a:ln>
                <a:noFill/>
              </a:ln>
            </p:spPr>
          </p:pic>
          <p:pic>
            <p:nvPicPr>
              <p:cNvPr descr="j0330631" id="301" name="Google Shape;301;p34"/>
              <p:cNvPicPr preferRelativeResize="0"/>
              <p:nvPr/>
            </p:nvPicPr>
            <p:blipFill rotWithShape="1">
              <a:blip r:embed="rId8">
                <a:alphaModFix/>
              </a:blip>
              <a:srcRect b="0" l="0" r="0" t="0"/>
              <a:stretch/>
            </p:blipFill>
            <p:spPr>
              <a:xfrm>
                <a:off x="1152" y="2976"/>
                <a:ext cx="372" cy="424"/>
              </a:xfrm>
              <a:prstGeom prst="rect">
                <a:avLst/>
              </a:prstGeom>
              <a:noFill/>
              <a:ln>
                <a:noFill/>
              </a:ln>
            </p:spPr>
          </p:pic>
          <p:pic>
            <p:nvPicPr>
              <p:cNvPr descr="j0350389" id="302" name="Google Shape;302;p34"/>
              <p:cNvPicPr preferRelativeResize="0"/>
              <p:nvPr/>
            </p:nvPicPr>
            <p:blipFill rotWithShape="1">
              <a:blip r:embed="rId9">
                <a:alphaModFix/>
              </a:blip>
              <a:srcRect b="0" l="0" r="0" t="0"/>
              <a:stretch/>
            </p:blipFill>
            <p:spPr>
              <a:xfrm>
                <a:off x="2208" y="3168"/>
                <a:ext cx="625" cy="441"/>
              </a:xfrm>
              <a:prstGeom prst="rect">
                <a:avLst/>
              </a:prstGeom>
              <a:noFill/>
              <a:ln>
                <a:noFill/>
              </a:ln>
            </p:spPr>
          </p:pic>
          <p:pic>
            <p:nvPicPr>
              <p:cNvPr descr="j0350356" id="303" name="Google Shape;303;p34"/>
              <p:cNvPicPr preferRelativeResize="0"/>
              <p:nvPr/>
            </p:nvPicPr>
            <p:blipFill rotWithShape="1">
              <a:blip r:embed="rId10">
                <a:alphaModFix/>
              </a:blip>
              <a:srcRect b="0" l="0" r="0" t="0"/>
              <a:stretch/>
            </p:blipFill>
            <p:spPr>
              <a:xfrm>
                <a:off x="1776" y="2448"/>
                <a:ext cx="719" cy="657"/>
              </a:xfrm>
              <a:prstGeom prst="rect">
                <a:avLst/>
              </a:prstGeom>
              <a:noFill/>
              <a:ln>
                <a:noFill/>
              </a:ln>
            </p:spPr>
          </p:pic>
          <p:sp>
            <p:nvSpPr>
              <p:cNvPr id="304" name="Google Shape;304;p34"/>
              <p:cNvSpPr/>
              <p:nvPr/>
            </p:nvSpPr>
            <p:spPr>
              <a:xfrm>
                <a:off x="816" y="1776"/>
                <a:ext cx="2400" cy="2100"/>
              </a:xfrm>
              <a:prstGeom prst="ellipse">
                <a:avLst/>
              </a:prstGeom>
              <a:noFill/>
              <a:ln cap="flat" cmpd="sng" w="12700">
                <a:solidFill>
                  <a:srgbClr val="FF0000"/>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b="1" sz="1100">
                  <a:solidFill>
                    <a:schemeClr val="dk1"/>
                  </a:solidFill>
                  <a:latin typeface="Arial"/>
                  <a:ea typeface="Arial"/>
                  <a:cs typeface="Arial"/>
                  <a:sym typeface="Arial"/>
                </a:endParaRPr>
              </a:p>
            </p:txBody>
          </p:sp>
          <p:sp>
            <p:nvSpPr>
              <p:cNvPr id="305" name="Google Shape;305;p34"/>
              <p:cNvSpPr txBox="1"/>
              <p:nvPr/>
            </p:nvSpPr>
            <p:spPr>
              <a:xfrm>
                <a:off x="192" y="3312"/>
                <a:ext cx="900" cy="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800">
                    <a:solidFill>
                      <a:schemeClr val="dk1"/>
                    </a:solidFill>
                    <a:latin typeface="Arial"/>
                    <a:ea typeface="Arial"/>
                    <a:cs typeface="Arial"/>
                    <a:sym typeface="Arial"/>
                  </a:rPr>
                  <a:t>Training Records</a:t>
                </a:r>
                <a:endParaRPr sz="1100"/>
              </a:p>
            </p:txBody>
          </p:sp>
          <p:sp>
            <p:nvSpPr>
              <p:cNvPr id="306" name="Google Shape;306;p34"/>
              <p:cNvSpPr txBox="1"/>
              <p:nvPr/>
            </p:nvSpPr>
            <p:spPr>
              <a:xfrm>
                <a:off x="4512" y="2064"/>
                <a:ext cx="900" cy="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id" sz="1800">
                    <a:solidFill>
                      <a:schemeClr val="dk1"/>
                    </a:solidFill>
                    <a:latin typeface="Arial"/>
                    <a:ea typeface="Arial"/>
                    <a:cs typeface="Arial"/>
                    <a:sym typeface="Arial"/>
                  </a:rPr>
                  <a:t>Test Record</a:t>
                </a:r>
                <a:endParaRPr sz="1100"/>
              </a:p>
            </p:txBody>
          </p:sp>
        </p:grpSp>
        <p:grpSp>
          <p:nvGrpSpPr>
            <p:cNvPr id="307" name="Google Shape;307;p34"/>
            <p:cNvGrpSpPr/>
            <p:nvPr/>
          </p:nvGrpSpPr>
          <p:grpSpPr>
            <a:xfrm>
              <a:off x="2667000" y="1792238"/>
              <a:ext cx="4705350" cy="2286000"/>
              <a:chOff x="1680" y="1920"/>
              <a:chExt cx="2964" cy="1440"/>
            </a:xfrm>
          </p:grpSpPr>
          <p:sp>
            <p:nvSpPr>
              <p:cNvPr id="308" name="Google Shape;308;p34"/>
              <p:cNvSpPr txBox="1"/>
              <p:nvPr/>
            </p:nvSpPr>
            <p:spPr>
              <a:xfrm>
                <a:off x="3312" y="1920"/>
                <a:ext cx="900" cy="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800">
                    <a:solidFill>
                      <a:schemeClr val="dk1"/>
                    </a:solidFill>
                    <a:latin typeface="Arial"/>
                    <a:ea typeface="Arial"/>
                    <a:cs typeface="Arial"/>
                    <a:sym typeface="Arial"/>
                  </a:rPr>
                  <a:t>Compute Distance</a:t>
                </a:r>
                <a:endParaRPr sz="1100"/>
              </a:p>
            </p:txBody>
          </p:sp>
          <p:grpSp>
            <p:nvGrpSpPr>
              <p:cNvPr id="309" name="Google Shape;309;p34"/>
              <p:cNvGrpSpPr/>
              <p:nvPr/>
            </p:nvGrpSpPr>
            <p:grpSpPr>
              <a:xfrm>
                <a:off x="1680" y="2256"/>
                <a:ext cx="2964" cy="1104"/>
                <a:chOff x="1680" y="2256"/>
                <a:chExt cx="2964" cy="1104"/>
              </a:xfrm>
            </p:grpSpPr>
            <p:cxnSp>
              <p:nvCxnSpPr>
                <p:cNvPr id="310" name="Google Shape;310;p34"/>
                <p:cNvCxnSpPr/>
                <p:nvPr/>
              </p:nvCxnSpPr>
              <p:spPr>
                <a:xfrm>
                  <a:off x="2832" y="2256"/>
                  <a:ext cx="1800" cy="600"/>
                </a:xfrm>
                <a:prstGeom prst="straightConnector1">
                  <a:avLst/>
                </a:prstGeom>
                <a:noFill/>
                <a:ln cap="flat" cmpd="sng" w="38100">
                  <a:solidFill>
                    <a:srgbClr val="FF0000"/>
                  </a:solidFill>
                  <a:prstDash val="solid"/>
                  <a:round/>
                  <a:headEnd len="med" w="med" type="none"/>
                  <a:tailEnd len="med" w="med" type="triangle"/>
                </a:ln>
              </p:spPr>
            </p:cxnSp>
            <p:cxnSp>
              <p:nvCxnSpPr>
                <p:cNvPr id="311" name="Google Shape;311;p34"/>
                <p:cNvCxnSpPr/>
                <p:nvPr/>
              </p:nvCxnSpPr>
              <p:spPr>
                <a:xfrm>
                  <a:off x="2544" y="2880"/>
                  <a:ext cx="2100" cy="0"/>
                </a:xfrm>
                <a:prstGeom prst="straightConnector1">
                  <a:avLst/>
                </a:prstGeom>
                <a:noFill/>
                <a:ln cap="flat" cmpd="sng" w="38100">
                  <a:solidFill>
                    <a:srgbClr val="FF0000"/>
                  </a:solidFill>
                  <a:prstDash val="solid"/>
                  <a:round/>
                  <a:headEnd len="med" w="med" type="none"/>
                  <a:tailEnd len="med" w="med" type="triangle"/>
                </a:ln>
              </p:spPr>
            </p:cxnSp>
            <p:cxnSp>
              <p:nvCxnSpPr>
                <p:cNvPr id="312" name="Google Shape;312;p34"/>
                <p:cNvCxnSpPr/>
                <p:nvPr/>
              </p:nvCxnSpPr>
              <p:spPr>
                <a:xfrm flipH="1" rot="10800000">
                  <a:off x="2928" y="3060"/>
                  <a:ext cx="1500" cy="300"/>
                </a:xfrm>
                <a:prstGeom prst="straightConnector1">
                  <a:avLst/>
                </a:prstGeom>
                <a:noFill/>
                <a:ln cap="flat" cmpd="sng" w="38100">
                  <a:solidFill>
                    <a:srgbClr val="FF0000"/>
                  </a:solidFill>
                  <a:prstDash val="solid"/>
                  <a:round/>
                  <a:headEnd len="med" w="med" type="none"/>
                  <a:tailEnd len="med" w="med" type="triangle"/>
                </a:ln>
              </p:spPr>
            </p:cxnSp>
            <p:cxnSp>
              <p:nvCxnSpPr>
                <p:cNvPr id="313" name="Google Shape;313;p34"/>
                <p:cNvCxnSpPr/>
                <p:nvPr/>
              </p:nvCxnSpPr>
              <p:spPr>
                <a:xfrm flipH="1" rot="10800000">
                  <a:off x="1680" y="2916"/>
                  <a:ext cx="2700" cy="300"/>
                </a:xfrm>
                <a:prstGeom prst="straightConnector1">
                  <a:avLst/>
                </a:prstGeom>
                <a:noFill/>
                <a:ln cap="flat" cmpd="sng" w="38100">
                  <a:solidFill>
                    <a:srgbClr val="FF0000"/>
                  </a:solidFill>
                  <a:prstDash val="solid"/>
                  <a:round/>
                  <a:headEnd len="med" w="med" type="none"/>
                  <a:tailEnd len="med" w="med" type="triangle"/>
                </a:ln>
              </p:spPr>
            </p:cxnSp>
            <p:cxnSp>
              <p:nvCxnSpPr>
                <p:cNvPr id="314" name="Google Shape;314;p34"/>
                <p:cNvCxnSpPr/>
                <p:nvPr/>
              </p:nvCxnSpPr>
              <p:spPr>
                <a:xfrm>
                  <a:off x="1920" y="2352"/>
                  <a:ext cx="2400" cy="600"/>
                </a:xfrm>
                <a:prstGeom prst="straightConnector1">
                  <a:avLst/>
                </a:prstGeom>
                <a:noFill/>
                <a:ln cap="flat" cmpd="sng" w="38100">
                  <a:solidFill>
                    <a:srgbClr val="FF0000"/>
                  </a:solidFill>
                  <a:prstDash val="solid"/>
                  <a:round/>
                  <a:headEnd len="med" w="med" type="none"/>
                  <a:tailEnd len="med" w="med" type="triangle"/>
                </a:ln>
              </p:spPr>
            </p:cxnSp>
          </p:grpSp>
        </p:grpSp>
        <p:grpSp>
          <p:nvGrpSpPr>
            <p:cNvPr id="315" name="Google Shape;315;p34"/>
            <p:cNvGrpSpPr/>
            <p:nvPr/>
          </p:nvGrpSpPr>
          <p:grpSpPr>
            <a:xfrm>
              <a:off x="4038600" y="3316240"/>
              <a:ext cx="3524250" cy="1638301"/>
              <a:chOff x="2544" y="2880"/>
              <a:chExt cx="2220" cy="1032"/>
            </a:xfrm>
          </p:grpSpPr>
          <p:sp>
            <p:nvSpPr>
              <p:cNvPr id="316" name="Google Shape;316;p34"/>
              <p:cNvSpPr txBox="1"/>
              <p:nvPr/>
            </p:nvSpPr>
            <p:spPr>
              <a:xfrm>
                <a:off x="3264" y="3312"/>
                <a:ext cx="1500" cy="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1800">
                    <a:solidFill>
                      <a:schemeClr val="dk1"/>
                    </a:solidFill>
                    <a:latin typeface="Arial"/>
                    <a:ea typeface="Arial"/>
                    <a:cs typeface="Arial"/>
                    <a:sym typeface="Arial"/>
                  </a:rPr>
                  <a:t>Choose k of the “nearest” records</a:t>
                </a:r>
                <a:endParaRPr sz="1100"/>
              </a:p>
            </p:txBody>
          </p:sp>
          <p:grpSp>
            <p:nvGrpSpPr>
              <p:cNvPr id="317" name="Google Shape;317;p34"/>
              <p:cNvGrpSpPr/>
              <p:nvPr/>
            </p:nvGrpSpPr>
            <p:grpSpPr>
              <a:xfrm>
                <a:off x="2544" y="2880"/>
                <a:ext cx="2100" cy="480"/>
                <a:chOff x="2544" y="2880"/>
                <a:chExt cx="2100" cy="480"/>
              </a:xfrm>
            </p:grpSpPr>
            <p:cxnSp>
              <p:nvCxnSpPr>
                <p:cNvPr id="318" name="Google Shape;318;p34"/>
                <p:cNvCxnSpPr/>
                <p:nvPr/>
              </p:nvCxnSpPr>
              <p:spPr>
                <a:xfrm>
                  <a:off x="2544" y="2880"/>
                  <a:ext cx="2100" cy="0"/>
                </a:xfrm>
                <a:prstGeom prst="straightConnector1">
                  <a:avLst/>
                </a:prstGeom>
                <a:noFill/>
                <a:ln cap="flat" cmpd="sng" w="44450">
                  <a:solidFill>
                    <a:srgbClr val="0000FF"/>
                  </a:solidFill>
                  <a:prstDash val="solid"/>
                  <a:round/>
                  <a:headEnd len="med" w="med" type="none"/>
                  <a:tailEnd len="med" w="med" type="triangle"/>
                </a:ln>
              </p:spPr>
            </p:cxnSp>
            <p:cxnSp>
              <p:nvCxnSpPr>
                <p:cNvPr id="319" name="Google Shape;319;p34"/>
                <p:cNvCxnSpPr/>
                <p:nvPr/>
              </p:nvCxnSpPr>
              <p:spPr>
                <a:xfrm flipH="1" rot="10800000">
                  <a:off x="2928" y="3060"/>
                  <a:ext cx="1500" cy="300"/>
                </a:xfrm>
                <a:prstGeom prst="straightConnector1">
                  <a:avLst/>
                </a:prstGeom>
                <a:noFill/>
                <a:ln cap="flat" cmpd="sng" w="44450">
                  <a:solidFill>
                    <a:srgbClr val="0000FF"/>
                  </a:solidFill>
                  <a:prstDash val="solid"/>
                  <a:round/>
                  <a:headEnd len="med" w="med" type="none"/>
                  <a:tailEnd len="med" w="med" type="triangle"/>
                </a:ln>
              </p:spPr>
            </p:cxnSp>
          </p:grpSp>
        </p:grpSp>
      </p:gr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descr="Image result for city" id="324" name="Google Shape;324;p3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325" name="Google Shape;325;p35"/>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6" name="Google Shape;326;p35"/>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27" name="Google Shape;327;p3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8" name="Google Shape;328;p35"/>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Algoritma KNN</a:t>
            </a:r>
            <a:endParaRPr b="1" sz="3300">
              <a:solidFill>
                <a:srgbClr val="262626"/>
              </a:solidFill>
              <a:latin typeface="Montserrat"/>
              <a:ea typeface="Montserrat"/>
              <a:cs typeface="Montserrat"/>
              <a:sym typeface="Montserrat"/>
            </a:endParaRPr>
          </a:p>
        </p:txBody>
      </p:sp>
      <p:pic>
        <p:nvPicPr>
          <p:cNvPr id="329" name="Google Shape;329;p35"/>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30" name="Google Shape;330;p35"/>
          <p:cNvSpPr/>
          <p:nvPr/>
        </p:nvSpPr>
        <p:spPr>
          <a:xfrm>
            <a:off x="347353" y="747656"/>
            <a:ext cx="7877100" cy="39933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id" sz="1500">
                <a:solidFill>
                  <a:schemeClr val="dk1"/>
                </a:solidFill>
                <a:latin typeface="Montserrat"/>
                <a:ea typeface="Montserrat"/>
                <a:cs typeface="Montserrat"/>
                <a:sym typeface="Montserrat"/>
              </a:rPr>
              <a:t>Langkah 1 </a:t>
            </a:r>
            <a:r>
              <a:rPr lang="id" sz="1500">
                <a:solidFill>
                  <a:schemeClr val="dk1"/>
                </a:solidFill>
                <a:latin typeface="Montserrat"/>
                <a:ea typeface="Montserrat"/>
                <a:cs typeface="Montserrat"/>
                <a:sym typeface="Montserrat"/>
              </a:rPr>
              <a:t>- Untuk mengimplementasikan algoritma apa pun, kami membutuhkan kumpulan data. Jadi langkah pertama KNN, kita harus memuat data pelatihan serta data pengujian.</a:t>
            </a:r>
            <a:endParaRPr sz="1100"/>
          </a:p>
          <a:p>
            <a:pPr indent="0" lvl="0" marL="0" marR="0" rtl="0" algn="just">
              <a:spcBef>
                <a:spcPts val="0"/>
              </a:spcBef>
              <a:spcAft>
                <a:spcPts val="0"/>
              </a:spcAft>
              <a:buNone/>
            </a:pPr>
            <a:r>
              <a:rPr b="1" lang="id" sz="1500">
                <a:solidFill>
                  <a:schemeClr val="dk1"/>
                </a:solidFill>
                <a:latin typeface="Montserrat"/>
                <a:ea typeface="Montserrat"/>
                <a:cs typeface="Montserrat"/>
                <a:sym typeface="Montserrat"/>
              </a:rPr>
              <a:t>Langkah 2 </a:t>
            </a:r>
            <a:r>
              <a:rPr lang="id" sz="1500">
                <a:solidFill>
                  <a:schemeClr val="dk1"/>
                </a:solidFill>
                <a:latin typeface="Montserrat"/>
                <a:ea typeface="Montserrat"/>
                <a:cs typeface="Montserrat"/>
                <a:sym typeface="Montserrat"/>
              </a:rPr>
              <a:t>- Selanjutnya, kita perlu memilih nilai K yaitu titik data terdekat. K bisa berupa bilangan bulat apa pun.</a:t>
            </a:r>
            <a:endParaRPr sz="1100"/>
          </a:p>
          <a:p>
            <a:pPr indent="0" lvl="0" marL="0" marR="0" rtl="0" algn="just">
              <a:spcBef>
                <a:spcPts val="0"/>
              </a:spcBef>
              <a:spcAft>
                <a:spcPts val="0"/>
              </a:spcAft>
              <a:buNone/>
            </a:pPr>
            <a:r>
              <a:rPr b="1" lang="id" sz="1500">
                <a:solidFill>
                  <a:schemeClr val="dk1"/>
                </a:solidFill>
                <a:latin typeface="Montserrat"/>
                <a:ea typeface="Montserrat"/>
                <a:cs typeface="Montserrat"/>
                <a:sym typeface="Montserrat"/>
              </a:rPr>
              <a:t>Langkah 3 </a:t>
            </a:r>
            <a:r>
              <a:rPr lang="id" sz="1500">
                <a:solidFill>
                  <a:schemeClr val="dk1"/>
                </a:solidFill>
                <a:latin typeface="Montserrat"/>
                <a:ea typeface="Montserrat"/>
                <a:cs typeface="Montserrat"/>
                <a:sym typeface="Montserrat"/>
              </a:rPr>
              <a:t>- Untuk setiap poin dalam data pengujian lakukan hal berikut -</a:t>
            </a:r>
            <a:endParaRPr sz="1100"/>
          </a:p>
          <a:p>
            <a:pPr indent="0" lvl="0" marL="342900" marR="0" rtl="0" algn="just">
              <a:spcBef>
                <a:spcPts val="0"/>
              </a:spcBef>
              <a:spcAft>
                <a:spcPts val="0"/>
              </a:spcAft>
              <a:buNone/>
            </a:pPr>
            <a:r>
              <a:rPr b="1" lang="id" sz="1500">
                <a:solidFill>
                  <a:schemeClr val="dk1"/>
                </a:solidFill>
                <a:latin typeface="Montserrat"/>
                <a:ea typeface="Montserrat"/>
                <a:cs typeface="Montserrat"/>
                <a:sym typeface="Montserrat"/>
              </a:rPr>
              <a:t>3.1</a:t>
            </a:r>
            <a:r>
              <a:rPr lang="id" sz="1500">
                <a:solidFill>
                  <a:schemeClr val="dk1"/>
                </a:solidFill>
                <a:latin typeface="Montserrat"/>
                <a:ea typeface="Montserrat"/>
                <a:cs typeface="Montserrat"/>
                <a:sym typeface="Montserrat"/>
              </a:rPr>
              <a:t> - Menghitung jarak antara data pengujian dan setiap baris data pelatihan dengan bantuan salah satu metode yaitu: jarak Euclidean, Manhattan atau Hamming. Metode yang paling umum digunakan untuk menghitung jarak adalah Euclidean.</a:t>
            </a:r>
            <a:endParaRPr sz="1100"/>
          </a:p>
          <a:p>
            <a:pPr indent="0" lvl="0" marL="342900" marR="0" rtl="0" algn="just">
              <a:spcBef>
                <a:spcPts val="0"/>
              </a:spcBef>
              <a:spcAft>
                <a:spcPts val="0"/>
              </a:spcAft>
              <a:buNone/>
            </a:pPr>
            <a:r>
              <a:rPr b="1" lang="id" sz="1500">
                <a:solidFill>
                  <a:schemeClr val="dk1"/>
                </a:solidFill>
                <a:latin typeface="Montserrat"/>
                <a:ea typeface="Montserrat"/>
                <a:cs typeface="Montserrat"/>
                <a:sym typeface="Montserrat"/>
              </a:rPr>
              <a:t>3.2</a:t>
            </a:r>
            <a:r>
              <a:rPr lang="id" sz="1500">
                <a:solidFill>
                  <a:schemeClr val="dk1"/>
                </a:solidFill>
                <a:latin typeface="Montserrat"/>
                <a:ea typeface="Montserrat"/>
                <a:cs typeface="Montserrat"/>
                <a:sym typeface="Montserrat"/>
              </a:rPr>
              <a:t> - Sekarang, berdasarkan nilai jarak, urutkan jarak dari yang terkecil ke terbesar.</a:t>
            </a:r>
            <a:endParaRPr sz="1500">
              <a:solidFill>
                <a:schemeClr val="dk1"/>
              </a:solidFill>
              <a:latin typeface="Montserrat"/>
              <a:ea typeface="Montserrat"/>
              <a:cs typeface="Montserrat"/>
              <a:sym typeface="Montserrat"/>
            </a:endParaRPr>
          </a:p>
          <a:p>
            <a:pPr indent="0" lvl="0" marL="342900" marR="0" rtl="0" algn="just">
              <a:spcBef>
                <a:spcPts val="0"/>
              </a:spcBef>
              <a:spcAft>
                <a:spcPts val="0"/>
              </a:spcAft>
              <a:buNone/>
            </a:pPr>
            <a:r>
              <a:rPr b="1" lang="id" sz="1500">
                <a:solidFill>
                  <a:schemeClr val="dk1"/>
                </a:solidFill>
                <a:latin typeface="Montserrat"/>
                <a:ea typeface="Montserrat"/>
                <a:cs typeface="Montserrat"/>
                <a:sym typeface="Montserrat"/>
              </a:rPr>
              <a:t>3.3</a:t>
            </a:r>
            <a:r>
              <a:rPr lang="id" sz="1500">
                <a:solidFill>
                  <a:schemeClr val="dk1"/>
                </a:solidFill>
                <a:latin typeface="Montserrat"/>
                <a:ea typeface="Montserrat"/>
                <a:cs typeface="Montserrat"/>
                <a:sym typeface="Montserrat"/>
              </a:rPr>
              <a:t> - Selanjutnya, pilih K observasi terdekat (Jarak terdekat).</a:t>
            </a:r>
            <a:endParaRPr sz="1500">
              <a:solidFill>
                <a:schemeClr val="dk1"/>
              </a:solidFill>
              <a:latin typeface="Montserrat"/>
              <a:ea typeface="Montserrat"/>
              <a:cs typeface="Montserrat"/>
              <a:sym typeface="Montserrat"/>
            </a:endParaRPr>
          </a:p>
          <a:p>
            <a:pPr indent="0" lvl="0" marL="342900" marR="0" rtl="0" algn="just">
              <a:spcBef>
                <a:spcPts val="0"/>
              </a:spcBef>
              <a:spcAft>
                <a:spcPts val="0"/>
              </a:spcAft>
              <a:buNone/>
            </a:pPr>
            <a:r>
              <a:rPr b="1" lang="id" sz="1500">
                <a:solidFill>
                  <a:schemeClr val="dk1"/>
                </a:solidFill>
                <a:latin typeface="Montserrat"/>
                <a:ea typeface="Montserrat"/>
                <a:cs typeface="Montserrat"/>
                <a:sym typeface="Montserrat"/>
              </a:rPr>
              <a:t>3.4</a:t>
            </a:r>
            <a:r>
              <a:rPr lang="id" sz="1500">
                <a:solidFill>
                  <a:schemeClr val="dk1"/>
                </a:solidFill>
                <a:latin typeface="Montserrat"/>
                <a:ea typeface="Montserrat"/>
                <a:cs typeface="Montserrat"/>
                <a:sym typeface="Montserrat"/>
              </a:rPr>
              <a:t> – Prediksi data pengujian dengan melakukan voting dari k observasi terdekat.</a:t>
            </a:r>
            <a:endParaRPr sz="1500">
              <a:solidFill>
                <a:schemeClr val="dk1"/>
              </a:solidFill>
              <a:latin typeface="Montserrat"/>
              <a:ea typeface="Montserrat"/>
              <a:cs typeface="Montserrat"/>
              <a:sym typeface="Montserrat"/>
            </a:endParaRPr>
          </a:p>
          <a:p>
            <a:pPr indent="0" lvl="0" marL="0" marR="0" rtl="0" algn="just">
              <a:spcBef>
                <a:spcPts val="0"/>
              </a:spcBef>
              <a:spcAft>
                <a:spcPts val="0"/>
              </a:spcAft>
              <a:buNone/>
            </a:pPr>
            <a:r>
              <a:rPr b="1" lang="id" sz="1500">
                <a:solidFill>
                  <a:schemeClr val="dk1"/>
                </a:solidFill>
                <a:latin typeface="Montserrat"/>
                <a:ea typeface="Montserrat"/>
                <a:cs typeface="Montserrat"/>
                <a:sym typeface="Montserrat"/>
              </a:rPr>
              <a:t>Langkah 4 </a:t>
            </a:r>
            <a:r>
              <a:rPr lang="id" sz="1500">
                <a:solidFill>
                  <a:schemeClr val="dk1"/>
                </a:solidFill>
                <a:latin typeface="Montserrat"/>
                <a:ea typeface="Montserrat"/>
                <a:cs typeface="Montserrat"/>
                <a:sym typeface="Montserrat"/>
              </a:rPr>
              <a:t>- Selesai</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36" name="Google Shape;336;p3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7" name="Google Shape;337;p36"/>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Algoritma KNN</a:t>
            </a:r>
            <a:endParaRPr b="1" sz="3300">
              <a:solidFill>
                <a:srgbClr val="262626"/>
              </a:solidFill>
              <a:latin typeface="Montserrat"/>
              <a:ea typeface="Montserrat"/>
              <a:cs typeface="Montserrat"/>
              <a:sym typeface="Montserrat"/>
            </a:endParaRPr>
          </a:p>
        </p:txBody>
      </p:sp>
      <p:pic>
        <p:nvPicPr>
          <p:cNvPr id="338" name="Google Shape;338;p36"/>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339" name="Google Shape;339;p36"/>
          <p:cNvSpPr/>
          <p:nvPr/>
        </p:nvSpPr>
        <p:spPr>
          <a:xfrm>
            <a:off x="347354" y="919458"/>
            <a:ext cx="2613600" cy="6234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1800">
                <a:solidFill>
                  <a:schemeClr val="dk1"/>
                </a:solidFill>
                <a:latin typeface="Montserrat"/>
                <a:ea typeface="Montserrat"/>
                <a:cs typeface="Montserrat"/>
                <a:sym typeface="Montserrat"/>
              </a:rPr>
              <a:t>Kumpulkan dataset</a:t>
            </a:r>
            <a:endParaRPr sz="1100"/>
          </a:p>
          <a:p>
            <a:pPr indent="0" lvl="0" marL="0" marR="0" rtl="0" algn="just">
              <a:spcBef>
                <a:spcPts val="0"/>
              </a:spcBef>
              <a:spcAft>
                <a:spcPts val="0"/>
              </a:spcAft>
              <a:buNone/>
            </a:pPr>
            <a:r>
              <a:rPr lang="id" sz="1800">
                <a:solidFill>
                  <a:schemeClr val="dk1"/>
                </a:solidFill>
                <a:latin typeface="Montserrat"/>
                <a:ea typeface="Montserrat"/>
                <a:cs typeface="Montserrat"/>
                <a:sym typeface="Montserrat"/>
              </a:rPr>
              <a:t>training</a:t>
            </a:r>
            <a:endParaRPr sz="1100"/>
          </a:p>
        </p:txBody>
      </p:sp>
      <p:pic>
        <p:nvPicPr>
          <p:cNvPr id="340" name="Google Shape;340;p36"/>
          <p:cNvPicPr preferRelativeResize="0"/>
          <p:nvPr/>
        </p:nvPicPr>
        <p:blipFill rotWithShape="1">
          <a:blip r:embed="rId4">
            <a:alphaModFix/>
          </a:blip>
          <a:srcRect b="0" l="0" r="0" t="0"/>
          <a:stretch/>
        </p:blipFill>
        <p:spPr>
          <a:xfrm>
            <a:off x="3708884" y="919457"/>
            <a:ext cx="4063516" cy="34331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46" name="Google Shape;346;p3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7" name="Google Shape;347;p37"/>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Algoritma KNN</a:t>
            </a:r>
            <a:endParaRPr b="1" sz="3300">
              <a:solidFill>
                <a:srgbClr val="262626"/>
              </a:solidFill>
              <a:latin typeface="Montserrat"/>
              <a:ea typeface="Montserrat"/>
              <a:cs typeface="Montserrat"/>
              <a:sym typeface="Montserrat"/>
            </a:endParaRPr>
          </a:p>
        </p:txBody>
      </p:sp>
      <p:pic>
        <p:nvPicPr>
          <p:cNvPr id="348" name="Google Shape;348;p37"/>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349" name="Google Shape;349;p37"/>
          <p:cNvSpPr/>
          <p:nvPr/>
        </p:nvSpPr>
        <p:spPr>
          <a:xfrm>
            <a:off x="347353" y="1315112"/>
            <a:ext cx="3361500" cy="14541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Kumpulkan dataset training</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Masukkan data observasi baru, misalkan (-1,-2)</a:t>
            </a:r>
            <a:endParaRPr sz="1100"/>
          </a:p>
        </p:txBody>
      </p:sp>
      <p:pic>
        <p:nvPicPr>
          <p:cNvPr id="350" name="Google Shape;350;p37"/>
          <p:cNvPicPr preferRelativeResize="0"/>
          <p:nvPr/>
        </p:nvPicPr>
        <p:blipFill rotWithShape="1">
          <a:blip r:embed="rId4">
            <a:alphaModFix/>
          </a:blip>
          <a:srcRect b="0" l="0" r="0" t="0"/>
          <a:stretch/>
        </p:blipFill>
        <p:spPr>
          <a:xfrm>
            <a:off x="3790030" y="1088721"/>
            <a:ext cx="4062413" cy="35721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56" name="Google Shape;356;p3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7" name="Google Shape;357;p38"/>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Algoritma KNN</a:t>
            </a:r>
            <a:endParaRPr b="1" sz="3300">
              <a:solidFill>
                <a:srgbClr val="262626"/>
              </a:solidFill>
              <a:latin typeface="Montserrat"/>
              <a:ea typeface="Montserrat"/>
              <a:cs typeface="Montserrat"/>
              <a:sym typeface="Montserrat"/>
            </a:endParaRPr>
          </a:p>
        </p:txBody>
      </p:sp>
      <p:pic>
        <p:nvPicPr>
          <p:cNvPr id="358" name="Google Shape;358;p38"/>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359" name="Google Shape;359;p38"/>
          <p:cNvSpPr/>
          <p:nvPr/>
        </p:nvSpPr>
        <p:spPr>
          <a:xfrm>
            <a:off x="347353" y="1315112"/>
            <a:ext cx="3361500" cy="22854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Kumpulkan dataset training</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Masukkan data observasi baru, misalkan (-1,-2)</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Bandingkan (Ukur jarak) dari setiap observasi</a:t>
            </a:r>
            <a:endParaRPr sz="1100"/>
          </a:p>
        </p:txBody>
      </p:sp>
      <p:pic>
        <p:nvPicPr>
          <p:cNvPr id="360" name="Google Shape;360;p38"/>
          <p:cNvPicPr preferRelativeResize="0"/>
          <p:nvPr/>
        </p:nvPicPr>
        <p:blipFill rotWithShape="1">
          <a:blip r:embed="rId4">
            <a:alphaModFix/>
          </a:blip>
          <a:srcRect b="0" l="0" r="0" t="0"/>
          <a:stretch/>
        </p:blipFill>
        <p:spPr>
          <a:xfrm>
            <a:off x="3959284" y="1035951"/>
            <a:ext cx="4264988" cy="36709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9"/>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66" name="Google Shape;366;p3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7" name="Google Shape;367;p39"/>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Algoritma KNN</a:t>
            </a:r>
            <a:endParaRPr b="1" sz="3300">
              <a:solidFill>
                <a:srgbClr val="262626"/>
              </a:solidFill>
              <a:latin typeface="Montserrat"/>
              <a:ea typeface="Montserrat"/>
              <a:cs typeface="Montserrat"/>
              <a:sym typeface="Montserrat"/>
            </a:endParaRPr>
          </a:p>
        </p:txBody>
      </p:sp>
      <p:pic>
        <p:nvPicPr>
          <p:cNvPr id="368" name="Google Shape;368;p39"/>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369" name="Google Shape;369;p39"/>
          <p:cNvSpPr/>
          <p:nvPr/>
        </p:nvSpPr>
        <p:spPr>
          <a:xfrm>
            <a:off x="347353" y="1315112"/>
            <a:ext cx="3361500" cy="36702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Kumpulkan dataset training</a:t>
            </a:r>
            <a:endParaRPr sz="1800">
              <a:solidFill>
                <a:schemeClr val="dk1"/>
              </a:solidFill>
              <a:latin typeface="Montserrat"/>
              <a:ea typeface="Montserrat"/>
              <a:cs typeface="Montserrat"/>
              <a:sym typeface="Montserrat"/>
            </a:endParaRPr>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Masukkan data observasi baru, misalkan (-1,-2)</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Bandingkan (Ukur jarak) dari setiap observasi</a:t>
            </a:r>
            <a:endParaRPr sz="1100"/>
          </a:p>
          <a:p>
            <a:pPr indent="-254000" lvl="0" marL="254000" marR="0" rtl="0" algn="l">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Misal K=6, maka cari 6 observasi yang terdekat. Dan assign sebagai kelas yang voting mayoritas.</a:t>
            </a:r>
            <a:endParaRPr sz="1800">
              <a:solidFill>
                <a:schemeClr val="dk1"/>
              </a:solidFill>
              <a:latin typeface="Montserrat"/>
              <a:ea typeface="Montserrat"/>
              <a:cs typeface="Montserrat"/>
              <a:sym typeface="Montserrat"/>
            </a:endParaRPr>
          </a:p>
        </p:txBody>
      </p:sp>
      <p:pic>
        <p:nvPicPr>
          <p:cNvPr id="370" name="Google Shape;370;p39"/>
          <p:cNvPicPr preferRelativeResize="0"/>
          <p:nvPr/>
        </p:nvPicPr>
        <p:blipFill rotWithShape="1">
          <a:blip r:embed="rId4">
            <a:alphaModFix/>
          </a:blip>
          <a:srcRect b="0" l="0" r="0" t="0"/>
          <a:stretch/>
        </p:blipFill>
        <p:spPr>
          <a:xfrm>
            <a:off x="3708882" y="1192496"/>
            <a:ext cx="3881267" cy="35417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0"/>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76" name="Google Shape;376;p4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7" name="Google Shape;377;p40"/>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Jarak</a:t>
            </a:r>
            <a:endParaRPr b="1" sz="3300">
              <a:solidFill>
                <a:srgbClr val="262626"/>
              </a:solidFill>
              <a:latin typeface="Montserrat"/>
              <a:ea typeface="Montserrat"/>
              <a:cs typeface="Montserrat"/>
              <a:sym typeface="Montserrat"/>
            </a:endParaRPr>
          </a:p>
        </p:txBody>
      </p:sp>
      <p:pic>
        <p:nvPicPr>
          <p:cNvPr id="378" name="Google Shape;378;p40"/>
          <p:cNvPicPr preferRelativeResize="0"/>
          <p:nvPr/>
        </p:nvPicPr>
        <p:blipFill rotWithShape="1">
          <a:blip r:embed="rId3">
            <a:alphaModFix/>
          </a:blip>
          <a:srcRect b="0" l="0" r="0" t="0"/>
          <a:stretch/>
        </p:blipFill>
        <p:spPr>
          <a:xfrm>
            <a:off x="8618953" y="0"/>
            <a:ext cx="466549" cy="315468"/>
          </a:xfrm>
          <a:prstGeom prst="rect">
            <a:avLst/>
          </a:prstGeom>
          <a:noFill/>
          <a:ln>
            <a:noFill/>
          </a:ln>
        </p:spPr>
      </p:pic>
      <p:pic>
        <p:nvPicPr>
          <p:cNvPr descr="KNN Classification" id="379" name="Google Shape;379;p40"/>
          <p:cNvPicPr preferRelativeResize="0"/>
          <p:nvPr/>
        </p:nvPicPr>
        <p:blipFill rotWithShape="1">
          <a:blip r:embed="rId4">
            <a:alphaModFix/>
          </a:blip>
          <a:srcRect b="0" l="0" r="0" t="11016"/>
          <a:stretch/>
        </p:blipFill>
        <p:spPr>
          <a:xfrm>
            <a:off x="611560" y="1144527"/>
            <a:ext cx="3960440" cy="3336114"/>
          </a:xfrm>
          <a:prstGeom prst="rect">
            <a:avLst/>
          </a:prstGeom>
          <a:noFill/>
          <a:ln>
            <a:noFill/>
          </a:ln>
        </p:spPr>
      </p:pic>
      <p:pic>
        <p:nvPicPr>
          <p:cNvPr descr="KNN Classification" id="380" name="Google Shape;380;p40"/>
          <p:cNvPicPr preferRelativeResize="0"/>
          <p:nvPr/>
        </p:nvPicPr>
        <p:blipFill rotWithShape="1">
          <a:blip r:embed="rId5">
            <a:alphaModFix/>
          </a:blip>
          <a:srcRect b="37822" l="0" r="0" t="0"/>
          <a:stretch/>
        </p:blipFill>
        <p:spPr>
          <a:xfrm>
            <a:off x="4687555" y="1360351"/>
            <a:ext cx="2999547" cy="20143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descr="Image result for city" id="385" name="Google Shape;385;p41"/>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386" name="Google Shape;386;p41"/>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7" name="Google Shape;387;p41"/>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88" name="Google Shape;388;p4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9" name="Google Shape;389;p41"/>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Jarak</a:t>
            </a:r>
            <a:endParaRPr b="1" sz="3300">
              <a:solidFill>
                <a:srgbClr val="262626"/>
              </a:solidFill>
              <a:latin typeface="Montserrat"/>
              <a:ea typeface="Montserrat"/>
              <a:cs typeface="Montserrat"/>
              <a:sym typeface="Montserrat"/>
            </a:endParaRPr>
          </a:p>
        </p:txBody>
      </p:sp>
      <p:pic>
        <p:nvPicPr>
          <p:cNvPr id="390" name="Google Shape;390;p41"/>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391" name="Google Shape;391;p41"/>
          <p:cNvSpPr/>
          <p:nvPr/>
        </p:nvSpPr>
        <p:spPr>
          <a:xfrm>
            <a:off x="347353" y="747656"/>
            <a:ext cx="7877100" cy="2285400"/>
          </a:xfrm>
          <a:prstGeom prst="rect">
            <a:avLst/>
          </a:prstGeom>
          <a:noFill/>
          <a:ln>
            <a:noFill/>
          </a:ln>
        </p:spPr>
        <p:txBody>
          <a:bodyPr anchorCtr="0" anchor="t" bIns="34275" lIns="68575" spcFirstLastPara="1" rIns="68575" wrap="square" tIns="34275">
            <a:noAutofit/>
          </a:bodyPr>
          <a:lstStyle/>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Untuk menentukan K observasi mana dalam data pelatihan yang paling mirip dengan input baru, pengukur jarak digunakan. Untuk variabel input bernilai numerik, ukuran jarak paling populer adalah jarak Euclidean.</a:t>
            </a:r>
            <a:endParaRPr sz="1100"/>
          </a:p>
          <a:p>
            <a:pPr indent="0" lvl="0" marL="0" marR="0" rtl="0" algn="just">
              <a:spcBef>
                <a:spcPts val="0"/>
              </a:spcBef>
              <a:spcAft>
                <a:spcPts val="0"/>
              </a:spcAft>
              <a:buNone/>
            </a:pPr>
            <a:r>
              <a:t/>
            </a:r>
            <a:endParaRPr sz="1800">
              <a:solidFill>
                <a:schemeClr val="dk1"/>
              </a:solidFill>
              <a:latin typeface="Montserrat"/>
              <a:ea typeface="Montserrat"/>
              <a:cs typeface="Montserrat"/>
              <a:sym typeface="Montserrat"/>
            </a:endParaRPr>
          </a:p>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Meskipun jarak Euclidean berguna dalam dimensi rendah, jarak tersebut tidak berfungsi dengan baik dalam dimensi tinggi dan untuk variabel kategori.</a:t>
            </a:r>
            <a:endParaRPr sz="18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397" name="Google Shape;397;p4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8" name="Google Shape;398;p42"/>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Pemilihan K</a:t>
            </a:r>
            <a:endParaRPr b="1" sz="3300">
              <a:solidFill>
                <a:srgbClr val="262626"/>
              </a:solidFill>
              <a:latin typeface="Montserrat"/>
              <a:ea typeface="Montserrat"/>
              <a:cs typeface="Montserrat"/>
              <a:sym typeface="Montserrat"/>
            </a:endParaRPr>
          </a:p>
        </p:txBody>
      </p:sp>
      <p:pic>
        <p:nvPicPr>
          <p:cNvPr id="399" name="Google Shape;399;p42"/>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400" name="Google Shape;400;p42"/>
          <p:cNvSpPr/>
          <p:nvPr/>
        </p:nvSpPr>
        <p:spPr>
          <a:xfrm>
            <a:off x="159235" y="1592415"/>
            <a:ext cx="3378600" cy="25623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1800">
                <a:solidFill>
                  <a:schemeClr val="dk1"/>
                </a:solidFill>
                <a:latin typeface="Montserrat"/>
                <a:ea typeface="Montserrat"/>
                <a:cs typeface="Montserrat"/>
                <a:sym typeface="Montserrat"/>
              </a:rPr>
              <a:t>Memilih nilai k:</a:t>
            </a:r>
            <a:endParaRPr sz="1100"/>
          </a:p>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Jika k terlalu kecil, sensitif terhadap observasi noise dan subjektif</a:t>
            </a:r>
            <a:endParaRPr sz="1800">
              <a:solidFill>
                <a:schemeClr val="dk1"/>
              </a:solidFill>
              <a:latin typeface="Montserrat"/>
              <a:ea typeface="Montserrat"/>
              <a:cs typeface="Montserrat"/>
              <a:sym typeface="Montserrat"/>
            </a:endParaRPr>
          </a:p>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Jika k terlalu besar, Neighbour dapat menyertakan observasi dari kelas lain</a:t>
            </a:r>
            <a:endParaRPr sz="1100"/>
          </a:p>
        </p:txBody>
      </p:sp>
      <p:pic>
        <p:nvPicPr>
          <p:cNvPr descr="Klasifikasi K-NN Menggunakan Data Tooth Growth di R" id="401" name="Google Shape;401;p42"/>
          <p:cNvPicPr preferRelativeResize="0"/>
          <p:nvPr/>
        </p:nvPicPr>
        <p:blipFill rotWithShape="1">
          <a:blip r:embed="rId4">
            <a:alphaModFix/>
          </a:blip>
          <a:srcRect b="0" l="0" r="0" t="0"/>
          <a:stretch/>
        </p:blipFill>
        <p:spPr>
          <a:xfrm>
            <a:off x="3831790" y="1199606"/>
            <a:ext cx="4392488" cy="32810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Image result for city" id="88" name="Google Shape;88;p16"/>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89" name="Google Shape;89;p16"/>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0" name="Google Shape;90;p16"/>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91" name="Google Shape;91;p1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2" name="Google Shape;92;p16"/>
          <p:cNvSpPr txBox="1"/>
          <p:nvPr/>
        </p:nvSpPr>
        <p:spPr>
          <a:xfrm>
            <a:off x="2122570" y="1913878"/>
            <a:ext cx="46194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id" sz="4100">
                <a:solidFill>
                  <a:srgbClr val="262626"/>
                </a:solidFill>
                <a:latin typeface="Montserrat"/>
                <a:ea typeface="Montserrat"/>
                <a:cs typeface="Montserrat"/>
                <a:sym typeface="Montserrat"/>
              </a:rPr>
              <a:t>Pengenalan KLasifikasi</a:t>
            </a:r>
            <a:endParaRPr b="1" sz="4100">
              <a:solidFill>
                <a:srgbClr val="262626"/>
              </a:solidFill>
              <a:latin typeface="Montserrat"/>
              <a:ea typeface="Montserrat"/>
              <a:cs typeface="Montserrat"/>
              <a:sym typeface="Montserrat"/>
            </a:endParaRPr>
          </a:p>
        </p:txBody>
      </p:sp>
      <p:pic>
        <p:nvPicPr>
          <p:cNvPr id="93" name="Google Shape;93;p16"/>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3"/>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07" name="Google Shape;407;p43"/>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8" name="Google Shape;408;p43"/>
          <p:cNvSpPr txBox="1"/>
          <p:nvPr/>
        </p:nvSpPr>
        <p:spPr>
          <a:xfrm>
            <a:off x="159235" y="73303"/>
            <a:ext cx="7798200" cy="484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2700">
                <a:solidFill>
                  <a:srgbClr val="262626"/>
                </a:solidFill>
                <a:latin typeface="Montserrat"/>
                <a:ea typeface="Montserrat"/>
                <a:cs typeface="Montserrat"/>
                <a:sym typeface="Montserrat"/>
              </a:rPr>
              <a:t>Bagaimana Memilih Nilai K Terbaik?</a:t>
            </a:r>
            <a:endParaRPr b="1" sz="2700">
              <a:solidFill>
                <a:srgbClr val="262626"/>
              </a:solidFill>
              <a:latin typeface="Montserrat"/>
              <a:ea typeface="Montserrat"/>
              <a:cs typeface="Montserrat"/>
              <a:sym typeface="Montserrat"/>
            </a:endParaRPr>
          </a:p>
        </p:txBody>
      </p:sp>
      <p:pic>
        <p:nvPicPr>
          <p:cNvPr id="409" name="Google Shape;409;p43"/>
          <p:cNvPicPr preferRelativeResize="0"/>
          <p:nvPr/>
        </p:nvPicPr>
        <p:blipFill rotWithShape="1">
          <a:blip r:embed="rId3">
            <a:alphaModFix/>
          </a:blip>
          <a:srcRect b="0" l="0" r="0" t="0"/>
          <a:stretch/>
        </p:blipFill>
        <p:spPr>
          <a:xfrm>
            <a:off x="8618953" y="0"/>
            <a:ext cx="466549" cy="315468"/>
          </a:xfrm>
          <a:prstGeom prst="rect">
            <a:avLst/>
          </a:prstGeom>
          <a:noFill/>
          <a:ln>
            <a:noFill/>
          </a:ln>
        </p:spPr>
      </p:pic>
      <p:pic>
        <p:nvPicPr>
          <p:cNvPr descr="Elbow Method in Supervised Machine Learning(Optimal K Value)" id="410" name="Google Shape;410;p43"/>
          <p:cNvPicPr preferRelativeResize="0"/>
          <p:nvPr/>
        </p:nvPicPr>
        <p:blipFill rotWithShape="1">
          <a:blip r:embed="rId4">
            <a:alphaModFix/>
          </a:blip>
          <a:srcRect b="0" l="0" r="0" t="0"/>
          <a:stretch/>
        </p:blipFill>
        <p:spPr>
          <a:xfrm>
            <a:off x="1229296" y="1141030"/>
            <a:ext cx="6685407" cy="333961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descr="Image result for city" id="415" name="Google Shape;415;p44"/>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416" name="Google Shape;416;p44"/>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7" name="Google Shape;417;p44"/>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18" name="Google Shape;418;p44"/>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9" name="Google Shape;419;p44"/>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Feature Scaling di KNN</a:t>
            </a:r>
            <a:endParaRPr b="1" sz="3300">
              <a:solidFill>
                <a:srgbClr val="262626"/>
              </a:solidFill>
              <a:latin typeface="Montserrat"/>
              <a:ea typeface="Montserrat"/>
              <a:cs typeface="Montserrat"/>
              <a:sym typeface="Montserrat"/>
            </a:endParaRPr>
          </a:p>
        </p:txBody>
      </p:sp>
      <p:pic>
        <p:nvPicPr>
          <p:cNvPr id="420" name="Google Shape;420;p44"/>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421" name="Google Shape;421;p44"/>
          <p:cNvSpPr/>
          <p:nvPr/>
        </p:nvSpPr>
        <p:spPr>
          <a:xfrm>
            <a:off x="347353" y="747656"/>
            <a:ext cx="7877100" cy="17310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1800">
                <a:solidFill>
                  <a:schemeClr val="dk1"/>
                </a:solidFill>
                <a:latin typeface="Montserrat"/>
                <a:ea typeface="Montserrat"/>
                <a:cs typeface="Montserrat"/>
                <a:sym typeface="Montserrat"/>
              </a:rPr>
              <a:t>Karena kuadrat dalam Persamaan, jarak Euclidean lebih sensitif terhadap pencilan. Selain itu, sebagian besar pengukuran jarak sensitif terhadap skala fitur. Data dengan fitur yang memiliki skala berbeda akan membiaskan ukuran jarak karena prediktor dengan nilai terbesar akan berkontribusi paling besar pada jarak antara dua sampel.</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Image result for city" id="426" name="Google Shape;426;p45"/>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427" name="Google Shape;427;p45"/>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8" name="Google Shape;428;p45"/>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29" name="Google Shape;429;p45"/>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0" name="Google Shape;430;p45"/>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Pro</a:t>
            </a:r>
            <a:endParaRPr b="1" sz="3300">
              <a:solidFill>
                <a:srgbClr val="262626"/>
              </a:solidFill>
              <a:latin typeface="Montserrat"/>
              <a:ea typeface="Montserrat"/>
              <a:cs typeface="Montserrat"/>
              <a:sym typeface="Montserrat"/>
            </a:endParaRPr>
          </a:p>
        </p:txBody>
      </p:sp>
      <p:pic>
        <p:nvPicPr>
          <p:cNvPr id="431" name="Google Shape;431;p45"/>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432" name="Google Shape;432;p45"/>
          <p:cNvSpPr/>
          <p:nvPr/>
        </p:nvSpPr>
        <p:spPr>
          <a:xfrm>
            <a:off x="347353" y="747656"/>
            <a:ext cx="7877100" cy="1177200"/>
          </a:xfrm>
          <a:prstGeom prst="rect">
            <a:avLst/>
          </a:prstGeom>
          <a:noFill/>
          <a:ln>
            <a:noFill/>
          </a:ln>
        </p:spPr>
        <p:txBody>
          <a:bodyPr anchorCtr="0" anchor="t" bIns="34275" lIns="68575" spcFirstLastPara="1" rIns="68575" wrap="square" tIns="34275">
            <a:noAutofit/>
          </a:bodyPr>
          <a:lstStyle/>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Sederhana dan intuitif</a:t>
            </a:r>
            <a:endParaRPr sz="1100"/>
          </a:p>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Ini bagus untuk kumpulan data non linier yang dapat dipisahkan</a:t>
            </a:r>
            <a:endParaRPr sz="1100"/>
          </a:p>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Hanya terdapat beberapa hyperparameter (K dan jarak)</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descr="Image result for city" id="437" name="Google Shape;437;p46"/>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438" name="Google Shape;438;p46"/>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9" name="Google Shape;439;p46"/>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40" name="Google Shape;440;p46"/>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41" name="Google Shape;441;p46"/>
          <p:cNvSpPr txBox="1"/>
          <p:nvPr/>
        </p:nvSpPr>
        <p:spPr>
          <a:xfrm>
            <a:off x="159235" y="73303"/>
            <a:ext cx="7527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Kontra</a:t>
            </a:r>
            <a:endParaRPr b="1" sz="3300">
              <a:solidFill>
                <a:srgbClr val="262626"/>
              </a:solidFill>
              <a:latin typeface="Montserrat"/>
              <a:ea typeface="Montserrat"/>
              <a:cs typeface="Montserrat"/>
              <a:sym typeface="Montserrat"/>
            </a:endParaRPr>
          </a:p>
        </p:txBody>
      </p:sp>
      <p:pic>
        <p:nvPicPr>
          <p:cNvPr id="442" name="Google Shape;442;p46"/>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443" name="Google Shape;443;p46"/>
          <p:cNvSpPr/>
          <p:nvPr/>
        </p:nvSpPr>
        <p:spPr>
          <a:xfrm>
            <a:off x="347353" y="747656"/>
            <a:ext cx="7877100" cy="1454100"/>
          </a:xfrm>
          <a:prstGeom prst="rect">
            <a:avLst/>
          </a:prstGeom>
          <a:noFill/>
          <a:ln>
            <a:noFill/>
          </a:ln>
        </p:spPr>
        <p:txBody>
          <a:bodyPr anchorCtr="0" anchor="t" bIns="34275" lIns="68575" spcFirstLastPara="1" rIns="68575" wrap="square" tIns="34275">
            <a:noAutofit/>
          </a:bodyPr>
          <a:lstStyle/>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Biaya prediksi tinggi (lebih buruk untuk kumpulan data besar)</a:t>
            </a:r>
            <a:endParaRPr sz="1100"/>
          </a:p>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Tidak bagus dengan data dimensi tinggi</a:t>
            </a:r>
            <a:endParaRPr sz="1100"/>
          </a:p>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Variabel input kategorik tidak berfungsi dengan baik</a:t>
            </a:r>
            <a:endParaRPr sz="1100"/>
          </a:p>
          <a:p>
            <a:pPr indent="-254000" lvl="0" marL="2540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Waktu prediksi lambat</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descr="Image result for city" id="448" name="Google Shape;448;p47"/>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449" name="Google Shape;449;p47"/>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0" name="Google Shape;450;p47"/>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51" name="Google Shape;451;p4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2" name="Google Shape;452;p47"/>
          <p:cNvSpPr txBox="1"/>
          <p:nvPr/>
        </p:nvSpPr>
        <p:spPr>
          <a:xfrm>
            <a:off x="2122570" y="1913878"/>
            <a:ext cx="46194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id" sz="4100">
                <a:solidFill>
                  <a:srgbClr val="262626"/>
                </a:solidFill>
                <a:latin typeface="Montserrat"/>
                <a:ea typeface="Montserrat"/>
                <a:cs typeface="Montserrat"/>
                <a:sym typeface="Montserrat"/>
              </a:rPr>
              <a:t>Performa dan Evaluasi Model</a:t>
            </a:r>
            <a:endParaRPr b="1" sz="4100">
              <a:solidFill>
                <a:srgbClr val="262626"/>
              </a:solidFill>
              <a:latin typeface="Montserrat"/>
              <a:ea typeface="Montserrat"/>
              <a:cs typeface="Montserrat"/>
              <a:sym typeface="Montserrat"/>
            </a:endParaRPr>
          </a:p>
        </p:txBody>
      </p:sp>
      <p:pic>
        <p:nvPicPr>
          <p:cNvPr id="453" name="Google Shape;453;p47"/>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Image result for city" id="458" name="Google Shape;458;p48"/>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459" name="Google Shape;459;p48"/>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 name="Google Shape;460;p48"/>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61" name="Google Shape;461;p4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2" name="Google Shape;462;p48"/>
          <p:cNvSpPr txBox="1"/>
          <p:nvPr/>
        </p:nvSpPr>
        <p:spPr>
          <a:xfrm>
            <a:off x="159235" y="73303"/>
            <a:ext cx="79398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Kenapa Evaluasi Model Penting?</a:t>
            </a:r>
            <a:endParaRPr b="1" sz="3300">
              <a:solidFill>
                <a:srgbClr val="262626"/>
              </a:solidFill>
              <a:latin typeface="Montserrat"/>
              <a:ea typeface="Montserrat"/>
              <a:cs typeface="Montserrat"/>
              <a:sym typeface="Montserrat"/>
            </a:endParaRPr>
          </a:p>
        </p:txBody>
      </p:sp>
      <p:pic>
        <p:nvPicPr>
          <p:cNvPr id="463" name="Google Shape;463;p48"/>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464" name="Google Shape;464;p48"/>
          <p:cNvSpPr/>
          <p:nvPr/>
        </p:nvSpPr>
        <p:spPr>
          <a:xfrm>
            <a:off x="347353" y="747656"/>
            <a:ext cx="7877100" cy="1454100"/>
          </a:xfrm>
          <a:prstGeom prst="rect">
            <a:avLst/>
          </a:prstGeom>
          <a:noFill/>
          <a:ln>
            <a:noFill/>
          </a:ln>
        </p:spPr>
        <p:txBody>
          <a:bodyPr anchorCtr="0" anchor="t" bIns="34275" lIns="68575" spcFirstLastPara="1" rIns="68575" wrap="square" tIns="34275">
            <a:noAutofit/>
          </a:bodyPr>
          <a:lstStyle/>
          <a:p>
            <a:pPr indent="-342900" lvl="0" marL="3429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Sebagai bagian dari setiap proyek ilmu data</a:t>
            </a:r>
            <a:endParaRPr sz="1100"/>
          </a:p>
          <a:p>
            <a:pPr indent="-342900" lvl="0" marL="3429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Untuk menjelaskan bagaimana model yang baik bekerja dan apakah hasilnya dapat dipercaya atau tidak</a:t>
            </a:r>
            <a:endParaRPr sz="1800">
              <a:solidFill>
                <a:schemeClr val="dk1"/>
              </a:solidFill>
              <a:latin typeface="Montserrat"/>
              <a:ea typeface="Montserrat"/>
              <a:cs typeface="Montserrat"/>
              <a:sym typeface="Montserrat"/>
            </a:endParaRPr>
          </a:p>
          <a:p>
            <a:pPr indent="-342900" lvl="0" marL="342900" marR="0" rtl="0" algn="just">
              <a:spcBef>
                <a:spcPts val="0"/>
              </a:spcBef>
              <a:spcAft>
                <a:spcPts val="0"/>
              </a:spcAft>
              <a:buClr>
                <a:schemeClr val="dk1"/>
              </a:buClr>
              <a:buSzPts val="1800"/>
              <a:buFont typeface="Arial"/>
              <a:buChar char="•"/>
            </a:pPr>
            <a:r>
              <a:rPr lang="id" sz="1800">
                <a:solidFill>
                  <a:schemeClr val="dk1"/>
                </a:solidFill>
                <a:latin typeface="Montserrat"/>
                <a:ea typeface="Montserrat"/>
                <a:cs typeface="Montserrat"/>
                <a:sym typeface="Montserrat"/>
              </a:rPr>
              <a:t>Untuk membantu memutuskan algoritma mana yang harus digunakan</a:t>
            </a:r>
            <a:endParaRPr sz="18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9"/>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70" name="Google Shape;470;p4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71" name="Google Shape;471;p49"/>
          <p:cNvSpPr txBox="1"/>
          <p:nvPr/>
        </p:nvSpPr>
        <p:spPr>
          <a:xfrm>
            <a:off x="159235" y="73303"/>
            <a:ext cx="79398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Confusion Matrix</a:t>
            </a:r>
            <a:endParaRPr b="1" sz="3300">
              <a:solidFill>
                <a:srgbClr val="262626"/>
              </a:solidFill>
              <a:latin typeface="Montserrat"/>
              <a:ea typeface="Montserrat"/>
              <a:cs typeface="Montserrat"/>
              <a:sym typeface="Montserrat"/>
            </a:endParaRPr>
          </a:p>
        </p:txBody>
      </p:sp>
      <p:pic>
        <p:nvPicPr>
          <p:cNvPr id="472" name="Google Shape;472;p49"/>
          <p:cNvPicPr preferRelativeResize="0"/>
          <p:nvPr/>
        </p:nvPicPr>
        <p:blipFill rotWithShape="1">
          <a:blip r:embed="rId3">
            <a:alphaModFix/>
          </a:blip>
          <a:srcRect b="0" l="0" r="0" t="0"/>
          <a:stretch/>
        </p:blipFill>
        <p:spPr>
          <a:xfrm>
            <a:off x="8618953" y="0"/>
            <a:ext cx="466549" cy="315468"/>
          </a:xfrm>
          <a:prstGeom prst="rect">
            <a:avLst/>
          </a:prstGeom>
          <a:noFill/>
          <a:ln>
            <a:noFill/>
          </a:ln>
        </p:spPr>
      </p:pic>
      <p:pic>
        <p:nvPicPr>
          <p:cNvPr descr="Understanding Confusion Matrix - Towards Data Science" id="473" name="Google Shape;473;p49"/>
          <p:cNvPicPr preferRelativeResize="0"/>
          <p:nvPr/>
        </p:nvPicPr>
        <p:blipFill rotWithShape="1">
          <a:blip r:embed="rId4">
            <a:alphaModFix/>
          </a:blip>
          <a:srcRect b="0" l="0" r="0" t="0"/>
          <a:stretch/>
        </p:blipFill>
        <p:spPr>
          <a:xfrm>
            <a:off x="1528681" y="919457"/>
            <a:ext cx="5329319" cy="392201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0"/>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79" name="Google Shape;479;p5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0" name="Google Shape;480;p50"/>
          <p:cNvSpPr txBox="1"/>
          <p:nvPr/>
        </p:nvSpPr>
        <p:spPr>
          <a:xfrm>
            <a:off x="159235" y="73303"/>
            <a:ext cx="79398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Kriteria Evaluasi</a:t>
            </a:r>
            <a:endParaRPr b="1" sz="3300">
              <a:solidFill>
                <a:srgbClr val="262626"/>
              </a:solidFill>
              <a:latin typeface="Montserrat"/>
              <a:ea typeface="Montserrat"/>
              <a:cs typeface="Montserrat"/>
              <a:sym typeface="Montserrat"/>
            </a:endParaRPr>
          </a:p>
        </p:txBody>
      </p:sp>
      <p:pic>
        <p:nvPicPr>
          <p:cNvPr id="481" name="Google Shape;481;p50"/>
          <p:cNvPicPr preferRelativeResize="0"/>
          <p:nvPr/>
        </p:nvPicPr>
        <p:blipFill rotWithShape="1">
          <a:blip r:embed="rId3">
            <a:alphaModFix/>
          </a:blip>
          <a:srcRect b="0" l="0" r="0" t="0"/>
          <a:stretch/>
        </p:blipFill>
        <p:spPr>
          <a:xfrm>
            <a:off x="8618953" y="0"/>
            <a:ext cx="466549" cy="315468"/>
          </a:xfrm>
          <a:prstGeom prst="rect">
            <a:avLst/>
          </a:prstGeom>
          <a:noFill/>
          <a:ln>
            <a:noFill/>
          </a:ln>
        </p:spPr>
      </p:pic>
      <p:pic>
        <p:nvPicPr>
          <p:cNvPr descr="Tensorflow Precision / Recall / F1 score and Confusion matrix ..." id="482" name="Google Shape;482;p50"/>
          <p:cNvPicPr preferRelativeResize="0"/>
          <p:nvPr/>
        </p:nvPicPr>
        <p:blipFill rotWithShape="1">
          <a:blip r:embed="rId4">
            <a:alphaModFix/>
          </a:blip>
          <a:srcRect b="0" l="0" r="0" t="0"/>
          <a:stretch/>
        </p:blipFill>
        <p:spPr>
          <a:xfrm>
            <a:off x="4656024" y="1463618"/>
            <a:ext cx="3288913" cy="2733994"/>
          </a:xfrm>
          <a:prstGeom prst="rect">
            <a:avLst/>
          </a:prstGeom>
          <a:noFill/>
          <a:ln>
            <a:noFill/>
          </a:ln>
        </p:spPr>
      </p:pic>
      <p:pic>
        <p:nvPicPr>
          <p:cNvPr descr="Taking the Confusion Out of Confusion Matrices - Towards Data Science" id="483" name="Google Shape;483;p50"/>
          <p:cNvPicPr preferRelativeResize="0"/>
          <p:nvPr/>
        </p:nvPicPr>
        <p:blipFill rotWithShape="1">
          <a:blip r:embed="rId5">
            <a:alphaModFix/>
          </a:blip>
          <a:srcRect b="0" l="0" r="0" t="0"/>
          <a:stretch/>
        </p:blipFill>
        <p:spPr>
          <a:xfrm>
            <a:off x="519285" y="1463618"/>
            <a:ext cx="3390900" cy="2543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1"/>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489" name="Google Shape;489;p5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0" name="Google Shape;490;p51"/>
          <p:cNvSpPr txBox="1"/>
          <p:nvPr/>
        </p:nvSpPr>
        <p:spPr>
          <a:xfrm>
            <a:off x="159235" y="73303"/>
            <a:ext cx="79398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rgbClr val="262626"/>
                </a:solidFill>
                <a:latin typeface="Montserrat"/>
                <a:ea typeface="Montserrat"/>
                <a:cs typeface="Montserrat"/>
                <a:sym typeface="Montserrat"/>
              </a:rPr>
              <a:t>ROC/AUC</a:t>
            </a:r>
            <a:endParaRPr b="1" sz="3300">
              <a:solidFill>
                <a:srgbClr val="262626"/>
              </a:solidFill>
              <a:latin typeface="Montserrat"/>
              <a:ea typeface="Montserrat"/>
              <a:cs typeface="Montserrat"/>
              <a:sym typeface="Montserrat"/>
            </a:endParaRPr>
          </a:p>
        </p:txBody>
      </p:sp>
      <p:pic>
        <p:nvPicPr>
          <p:cNvPr id="491" name="Google Shape;491;p51"/>
          <p:cNvPicPr preferRelativeResize="0"/>
          <p:nvPr/>
        </p:nvPicPr>
        <p:blipFill rotWithShape="1">
          <a:blip r:embed="rId3">
            <a:alphaModFix/>
          </a:blip>
          <a:srcRect b="0" l="0" r="0" t="0"/>
          <a:stretch/>
        </p:blipFill>
        <p:spPr>
          <a:xfrm>
            <a:off x="8618953" y="0"/>
            <a:ext cx="466549" cy="315468"/>
          </a:xfrm>
          <a:prstGeom prst="rect">
            <a:avLst/>
          </a:prstGeom>
          <a:noFill/>
          <a:ln>
            <a:noFill/>
          </a:ln>
        </p:spPr>
      </p:pic>
      <p:pic>
        <p:nvPicPr>
          <p:cNvPr descr="Understanding AUC - ROC Curve - Towards Data Science" id="492" name="Google Shape;492;p51"/>
          <p:cNvPicPr preferRelativeResize="0"/>
          <p:nvPr/>
        </p:nvPicPr>
        <p:blipFill rotWithShape="1">
          <a:blip r:embed="rId4">
            <a:alphaModFix/>
          </a:blip>
          <a:srcRect b="0" l="0" r="0" t="0"/>
          <a:stretch/>
        </p:blipFill>
        <p:spPr>
          <a:xfrm>
            <a:off x="53356" y="1420679"/>
            <a:ext cx="3438525" cy="3143250"/>
          </a:xfrm>
          <a:prstGeom prst="rect">
            <a:avLst/>
          </a:prstGeom>
          <a:noFill/>
          <a:ln>
            <a:noFill/>
          </a:ln>
        </p:spPr>
      </p:pic>
      <p:sp>
        <p:nvSpPr>
          <p:cNvPr id="493" name="Google Shape;493;p51"/>
          <p:cNvSpPr txBox="1"/>
          <p:nvPr/>
        </p:nvSpPr>
        <p:spPr>
          <a:xfrm>
            <a:off x="4355976" y="1571528"/>
            <a:ext cx="4608600" cy="2896800"/>
          </a:xfrm>
          <a:prstGeom prst="rect">
            <a:avLst/>
          </a:prstGeom>
          <a:noFill/>
          <a:ln>
            <a:noFill/>
          </a:ln>
        </p:spPr>
        <p:txBody>
          <a:bodyPr anchorCtr="0" anchor="t" bIns="45700" lIns="91400" spcFirstLastPara="1" rIns="91400" wrap="square" tIns="45700">
            <a:noAutofit/>
          </a:bodyPr>
          <a:lstStyle/>
          <a:p>
            <a:pPr indent="0" lvl="0" marL="0" marR="0" rtl="0" algn="l">
              <a:spcBef>
                <a:spcPts val="0"/>
              </a:spcBef>
              <a:spcAft>
                <a:spcPts val="0"/>
              </a:spcAft>
              <a:buNone/>
            </a:pPr>
            <a:r>
              <a:rPr lang="id" sz="2000">
                <a:solidFill>
                  <a:schemeClr val="dk1"/>
                </a:solidFill>
                <a:latin typeface="Barlow Light"/>
                <a:ea typeface="Barlow Light"/>
                <a:cs typeface="Barlow Light"/>
                <a:sym typeface="Barlow Light"/>
              </a:rPr>
              <a:t>TPR= Recall= Sensitivity</a:t>
            </a:r>
            <a:endParaRPr sz="1100"/>
          </a:p>
          <a:p>
            <a:pPr indent="0" lvl="0" marL="0" marR="0" rtl="0" algn="l">
              <a:spcBef>
                <a:spcPts val="0"/>
              </a:spcBef>
              <a:spcAft>
                <a:spcPts val="0"/>
              </a:spcAft>
              <a:buNone/>
            </a:pPr>
            <a:r>
              <a:rPr lang="id" sz="2000">
                <a:solidFill>
                  <a:schemeClr val="dk1"/>
                </a:solidFill>
                <a:latin typeface="Barlow Light"/>
                <a:ea typeface="Barlow Light"/>
                <a:cs typeface="Barlow Light"/>
                <a:sym typeface="Barlow Light"/>
              </a:rPr>
              <a:t>FPR=1-Spesificity</a:t>
            </a:r>
            <a:endParaRPr sz="1100"/>
          </a:p>
          <a:p>
            <a:pPr indent="0" lvl="0" marL="0" marR="0" rtl="0" algn="l">
              <a:spcBef>
                <a:spcPts val="0"/>
              </a:spcBef>
              <a:spcAft>
                <a:spcPts val="0"/>
              </a:spcAft>
              <a:buNone/>
            </a:pPr>
            <a:r>
              <a:t/>
            </a:r>
            <a:endParaRPr sz="2000">
              <a:solidFill>
                <a:schemeClr val="dk1"/>
              </a:solidFill>
              <a:latin typeface="Barlow Light"/>
              <a:ea typeface="Barlow Light"/>
              <a:cs typeface="Barlow Light"/>
              <a:sym typeface="Barlow Light"/>
            </a:endParaRPr>
          </a:p>
          <a:p>
            <a:pPr indent="0" lvl="0" marL="0" marR="0" rtl="0" algn="l">
              <a:spcBef>
                <a:spcPts val="0"/>
              </a:spcBef>
              <a:spcAft>
                <a:spcPts val="0"/>
              </a:spcAft>
              <a:buNone/>
            </a:pPr>
            <a:r>
              <a:rPr lang="id" sz="2000">
                <a:solidFill>
                  <a:schemeClr val="dk1"/>
                </a:solidFill>
                <a:latin typeface="Barlow Light"/>
                <a:ea typeface="Barlow Light"/>
                <a:cs typeface="Barlow Light"/>
                <a:sym typeface="Barlow Light"/>
              </a:rPr>
              <a:t>AUC thumb rules:</a:t>
            </a:r>
            <a:endParaRPr sz="1100"/>
          </a:p>
          <a:p>
            <a:pPr indent="0" lvl="0" marL="0" marR="0" rtl="0" algn="l">
              <a:spcBef>
                <a:spcPts val="0"/>
              </a:spcBef>
              <a:spcAft>
                <a:spcPts val="0"/>
              </a:spcAft>
              <a:buNone/>
            </a:pPr>
            <a:r>
              <a:rPr lang="id" sz="2000">
                <a:solidFill>
                  <a:schemeClr val="dk1"/>
                </a:solidFill>
                <a:latin typeface="Barlow Light"/>
                <a:ea typeface="Barlow Light"/>
                <a:cs typeface="Barlow Light"/>
                <a:sym typeface="Barlow Light"/>
              </a:rPr>
              <a:t>.90-1 = excellent (A)</a:t>
            </a:r>
            <a:endParaRPr sz="1100"/>
          </a:p>
          <a:p>
            <a:pPr indent="0" lvl="0" marL="0" marR="0" rtl="0" algn="l">
              <a:spcBef>
                <a:spcPts val="0"/>
              </a:spcBef>
              <a:spcAft>
                <a:spcPts val="0"/>
              </a:spcAft>
              <a:buNone/>
            </a:pPr>
            <a:r>
              <a:rPr lang="id" sz="2000">
                <a:solidFill>
                  <a:schemeClr val="dk1"/>
                </a:solidFill>
                <a:latin typeface="Barlow Light"/>
                <a:ea typeface="Barlow Light"/>
                <a:cs typeface="Barlow Light"/>
                <a:sym typeface="Barlow Light"/>
              </a:rPr>
              <a:t>.80-.90 = good (B)</a:t>
            </a:r>
            <a:endParaRPr sz="1100"/>
          </a:p>
          <a:p>
            <a:pPr indent="0" lvl="0" marL="0" marR="0" rtl="0" algn="l">
              <a:spcBef>
                <a:spcPts val="0"/>
              </a:spcBef>
              <a:spcAft>
                <a:spcPts val="0"/>
              </a:spcAft>
              <a:buNone/>
            </a:pPr>
            <a:r>
              <a:rPr lang="id" sz="2000">
                <a:solidFill>
                  <a:schemeClr val="dk1"/>
                </a:solidFill>
                <a:latin typeface="Barlow Light"/>
                <a:ea typeface="Barlow Light"/>
                <a:cs typeface="Barlow Light"/>
                <a:sym typeface="Barlow Light"/>
              </a:rPr>
              <a:t>.70-.80 = fair (C)</a:t>
            </a:r>
            <a:endParaRPr sz="1100"/>
          </a:p>
          <a:p>
            <a:pPr indent="0" lvl="0" marL="0" marR="0" rtl="0" algn="l">
              <a:spcBef>
                <a:spcPts val="0"/>
              </a:spcBef>
              <a:spcAft>
                <a:spcPts val="0"/>
              </a:spcAft>
              <a:buNone/>
            </a:pPr>
            <a:r>
              <a:rPr lang="id" sz="2000">
                <a:solidFill>
                  <a:schemeClr val="dk1"/>
                </a:solidFill>
                <a:latin typeface="Barlow Light"/>
                <a:ea typeface="Barlow Light"/>
                <a:cs typeface="Barlow Light"/>
                <a:sym typeface="Barlow Light"/>
              </a:rPr>
              <a:t>.60-.70 = poor (D)</a:t>
            </a:r>
            <a:endParaRPr sz="1100"/>
          </a:p>
          <a:p>
            <a:pPr indent="0" lvl="0" marL="0" marR="0" rtl="0" algn="l">
              <a:spcBef>
                <a:spcPts val="0"/>
              </a:spcBef>
              <a:spcAft>
                <a:spcPts val="0"/>
              </a:spcAft>
              <a:buNone/>
            </a:pPr>
            <a:r>
              <a:rPr lang="id" sz="2000">
                <a:solidFill>
                  <a:schemeClr val="dk1"/>
                </a:solidFill>
                <a:latin typeface="Barlow Light"/>
                <a:ea typeface="Barlow Light"/>
                <a:cs typeface="Barlow Light"/>
                <a:sym typeface="Barlow Light"/>
              </a:rPr>
              <a:t>.50-.60 = fail (F)</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descr="Image result for city" id="498" name="Google Shape;498;p52"/>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499" name="Google Shape;499;p52"/>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0" name="Google Shape;500;p52"/>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501" name="Google Shape;501;p52"/>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2" name="Google Shape;502;p52"/>
          <p:cNvSpPr txBox="1"/>
          <p:nvPr/>
        </p:nvSpPr>
        <p:spPr>
          <a:xfrm>
            <a:off x="2122570" y="1913878"/>
            <a:ext cx="4619400" cy="692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id" sz="4100">
                <a:solidFill>
                  <a:schemeClr val="dk1"/>
                </a:solidFill>
                <a:latin typeface="Montserrat"/>
                <a:ea typeface="Montserrat"/>
                <a:cs typeface="Montserrat"/>
                <a:sym typeface="Montserrat"/>
              </a:rPr>
              <a:t>Thank You</a:t>
            </a:r>
            <a:endParaRPr b="1" sz="4100">
              <a:solidFill>
                <a:schemeClr val="dk1"/>
              </a:solidFill>
              <a:latin typeface="Montserrat"/>
              <a:ea typeface="Montserrat"/>
              <a:cs typeface="Montserrat"/>
              <a:sym typeface="Montserrat"/>
            </a:endParaRPr>
          </a:p>
        </p:txBody>
      </p:sp>
      <p:pic>
        <p:nvPicPr>
          <p:cNvPr id="503" name="Google Shape;503;p52"/>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Image result for city" id="98" name="Google Shape;98;p17"/>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99" name="Google Shape;99;p17"/>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 name="Google Shape;100;p17"/>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01" name="Google Shape;101;p17"/>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2" name="Google Shape;102;p17"/>
          <p:cNvSpPr txBox="1"/>
          <p:nvPr/>
        </p:nvSpPr>
        <p:spPr>
          <a:xfrm>
            <a:off x="159235" y="73303"/>
            <a:ext cx="7527900" cy="692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4100">
                <a:solidFill>
                  <a:srgbClr val="262626"/>
                </a:solidFill>
                <a:latin typeface="Montserrat"/>
                <a:ea typeface="Montserrat"/>
                <a:cs typeface="Montserrat"/>
                <a:sym typeface="Montserrat"/>
              </a:rPr>
              <a:t>Apa itu Klasifikasi?</a:t>
            </a:r>
            <a:endParaRPr b="1" sz="4100">
              <a:solidFill>
                <a:srgbClr val="262626"/>
              </a:solidFill>
              <a:latin typeface="Montserrat"/>
              <a:ea typeface="Montserrat"/>
              <a:cs typeface="Montserrat"/>
              <a:sym typeface="Montserrat"/>
            </a:endParaRPr>
          </a:p>
        </p:txBody>
      </p:sp>
      <p:pic>
        <p:nvPicPr>
          <p:cNvPr id="103" name="Google Shape;103;p17"/>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104" name="Google Shape;104;p17"/>
          <p:cNvSpPr/>
          <p:nvPr/>
        </p:nvSpPr>
        <p:spPr>
          <a:xfrm>
            <a:off x="434438" y="906604"/>
            <a:ext cx="7877100" cy="42705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id" sz="2100">
                <a:solidFill>
                  <a:schemeClr val="dk1"/>
                </a:solidFill>
                <a:latin typeface="Montserrat"/>
                <a:ea typeface="Montserrat"/>
                <a:cs typeface="Montserrat"/>
                <a:sym typeface="Montserrat"/>
              </a:rPr>
              <a:t>Klasifikasi dapat didefinisikan sebagai proses memprediksi kelas atau kategori dari nilai yang diamati atau titik data yang diberikan. Keluaran yang dikategorikan seperti “Yes” atau “No”, “Hitam” atau “Putih” dan “spam” atau “tidak spam”.</a:t>
            </a:r>
            <a:endParaRPr sz="2100">
              <a:solidFill>
                <a:schemeClr val="dk1"/>
              </a:solidFill>
              <a:latin typeface="Montserrat"/>
              <a:ea typeface="Montserrat"/>
              <a:cs typeface="Montserrat"/>
              <a:sym typeface="Montserrat"/>
            </a:endParaRPr>
          </a:p>
          <a:p>
            <a:pPr indent="0" lvl="0" marL="0" marR="0" rtl="0" algn="l">
              <a:spcBef>
                <a:spcPts val="0"/>
              </a:spcBef>
              <a:spcAft>
                <a:spcPts val="0"/>
              </a:spcAft>
              <a:buNone/>
            </a:pPr>
            <a:r>
              <a:rPr lang="id" sz="2100">
                <a:solidFill>
                  <a:schemeClr val="dk1"/>
                </a:solidFill>
                <a:latin typeface="Montserrat"/>
                <a:ea typeface="Montserrat"/>
                <a:cs typeface="Montserrat"/>
                <a:sym typeface="Montserrat"/>
              </a:rPr>
              <a:t>Algoritma klasifikasi:</a:t>
            </a:r>
            <a:endParaRPr sz="1100"/>
          </a:p>
          <a:p>
            <a:pPr indent="-336550" lvl="0" marL="342900" marR="0" rtl="0" algn="l">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Regresi logistik</a:t>
            </a:r>
            <a:endParaRPr sz="1100"/>
          </a:p>
          <a:p>
            <a:pPr indent="-336550" lvl="0" marL="342900" marR="0" rtl="0" algn="l">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Support Vector Machine(SVM)</a:t>
            </a:r>
            <a:endParaRPr sz="1100"/>
          </a:p>
          <a:p>
            <a:pPr indent="-336550" lvl="0" marL="342900" marR="0" rtl="0" algn="l">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Decision Tree</a:t>
            </a:r>
            <a:endParaRPr sz="2100">
              <a:solidFill>
                <a:schemeClr val="dk1"/>
              </a:solidFill>
              <a:latin typeface="Montserrat"/>
              <a:ea typeface="Montserrat"/>
              <a:cs typeface="Montserrat"/>
              <a:sym typeface="Montserrat"/>
            </a:endParaRPr>
          </a:p>
          <a:p>
            <a:pPr indent="-336550" lvl="0" marL="342900" marR="0" rtl="0" algn="l">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Naïve Bayes</a:t>
            </a:r>
            <a:endParaRPr sz="1100"/>
          </a:p>
          <a:p>
            <a:pPr indent="-336550" lvl="0" marL="342900" marR="0" rtl="0" algn="l">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Random Forest</a:t>
            </a:r>
            <a:endParaRPr sz="1100"/>
          </a:p>
          <a:p>
            <a:pPr indent="-336550" lvl="0" marL="342900" marR="0" rtl="0" algn="l">
              <a:spcBef>
                <a:spcPts val="0"/>
              </a:spcBef>
              <a:spcAft>
                <a:spcPts val="0"/>
              </a:spcAft>
              <a:buClr>
                <a:schemeClr val="dk1"/>
              </a:buClr>
              <a:buSzPts val="2100"/>
              <a:buFont typeface="Arial"/>
              <a:buChar char="•"/>
            </a:pPr>
            <a:r>
              <a:rPr lang="id" sz="2100">
                <a:solidFill>
                  <a:schemeClr val="dk1"/>
                </a:solidFill>
                <a:latin typeface="Montserrat"/>
                <a:ea typeface="Montserrat"/>
                <a:cs typeface="Montserrat"/>
                <a:sym typeface="Montserrat"/>
              </a:rPr>
              <a:t>dll</a:t>
            </a:r>
            <a:endParaRPr sz="2100">
              <a:solidFill>
                <a:schemeClr val="dk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10" name="Google Shape;110;p18"/>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11" name="Google Shape;111;p18"/>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112" name="Google Shape;112;p18"/>
          <p:cNvSpPr txBox="1"/>
          <p:nvPr/>
        </p:nvSpPr>
        <p:spPr>
          <a:xfrm>
            <a:off x="159235" y="73303"/>
            <a:ext cx="80652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chemeClr val="dk1"/>
                </a:solidFill>
                <a:latin typeface="Montserrat"/>
                <a:ea typeface="Montserrat"/>
                <a:cs typeface="Montserrat"/>
                <a:sym typeface="Montserrat"/>
              </a:rPr>
              <a:t>Partition Data</a:t>
            </a:r>
            <a:endParaRPr b="1" sz="3300">
              <a:solidFill>
                <a:schemeClr val="dk1"/>
              </a:solidFill>
              <a:latin typeface="Montserrat"/>
              <a:ea typeface="Montserrat"/>
              <a:cs typeface="Montserrat"/>
              <a:sym typeface="Montserrat"/>
            </a:endParaRPr>
          </a:p>
        </p:txBody>
      </p:sp>
      <p:sp>
        <p:nvSpPr>
          <p:cNvPr descr="How Credit Scores Work" id="113" name="Google Shape;113;p18"/>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114" name="Google Shape;114;p18"/>
          <p:cNvSpPr/>
          <p:nvPr/>
        </p:nvSpPr>
        <p:spPr>
          <a:xfrm>
            <a:off x="230981" y="59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115" name="Google Shape;115;p18"/>
          <p:cNvSpPr/>
          <p:nvPr/>
        </p:nvSpPr>
        <p:spPr>
          <a:xfrm>
            <a:off x="345281" y="1202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Train/Test Split and Cross Validation in Python - Towards Data Science" id="116" name="Google Shape;116;p18"/>
          <p:cNvPicPr preferRelativeResize="0"/>
          <p:nvPr/>
        </p:nvPicPr>
        <p:blipFill rotWithShape="1">
          <a:blip r:embed="rId4">
            <a:alphaModFix/>
          </a:blip>
          <a:srcRect b="0" l="0" r="0" t="0"/>
          <a:stretch/>
        </p:blipFill>
        <p:spPr>
          <a:xfrm>
            <a:off x="1166007" y="1079860"/>
            <a:ext cx="6261512" cy="32592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Image result for city" id="121" name="Google Shape;121;p19"/>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22" name="Google Shape;122;p19"/>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3" name="Google Shape;123;p19"/>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24" name="Google Shape;124;p19"/>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25" name="Google Shape;125;p19"/>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
        <p:nvSpPr>
          <p:cNvPr id="126" name="Google Shape;126;p19"/>
          <p:cNvSpPr txBox="1"/>
          <p:nvPr/>
        </p:nvSpPr>
        <p:spPr>
          <a:xfrm>
            <a:off x="159235" y="73303"/>
            <a:ext cx="8065200" cy="108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chemeClr val="dk1"/>
                </a:solidFill>
                <a:latin typeface="Montserrat"/>
                <a:ea typeface="Montserrat"/>
                <a:cs typeface="Montserrat"/>
                <a:sym typeface="Montserrat"/>
              </a:rPr>
              <a:t>General Problems in Machine Learning Model</a:t>
            </a:r>
            <a:endParaRPr b="1" sz="3300">
              <a:solidFill>
                <a:schemeClr val="dk1"/>
              </a:solidFill>
              <a:latin typeface="Montserrat"/>
              <a:ea typeface="Montserrat"/>
              <a:cs typeface="Montserrat"/>
              <a:sym typeface="Montserrat"/>
            </a:endParaRPr>
          </a:p>
        </p:txBody>
      </p:sp>
      <p:sp>
        <p:nvSpPr>
          <p:cNvPr descr="How Credit Scores Work" id="127" name="Google Shape;127;p19"/>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128" name="Google Shape;128;p19"/>
          <p:cNvSpPr/>
          <p:nvPr/>
        </p:nvSpPr>
        <p:spPr>
          <a:xfrm>
            <a:off x="230981" y="59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129" name="Google Shape;129;p19"/>
          <p:cNvSpPr/>
          <p:nvPr/>
        </p:nvSpPr>
        <p:spPr>
          <a:xfrm>
            <a:off x="345281" y="1202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descr="Underfitting and Overfitting in Machine Learning - GeeksforGeeks" id="130" name="Google Shape;130;p19"/>
          <p:cNvPicPr preferRelativeResize="0"/>
          <p:nvPr/>
        </p:nvPicPr>
        <p:blipFill rotWithShape="1">
          <a:blip r:embed="rId5">
            <a:alphaModFix/>
          </a:blip>
          <a:srcRect b="0" l="0" r="0" t="0"/>
          <a:stretch/>
        </p:blipFill>
        <p:spPr>
          <a:xfrm>
            <a:off x="937195" y="1315112"/>
            <a:ext cx="7036914" cy="288780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36" name="Google Shape;136;p20"/>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7" name="Google Shape;137;p20"/>
          <p:cNvPicPr preferRelativeResize="0"/>
          <p:nvPr/>
        </p:nvPicPr>
        <p:blipFill rotWithShape="1">
          <a:blip r:embed="rId3">
            <a:alphaModFix/>
          </a:blip>
          <a:srcRect b="0" l="0" r="0" t="0"/>
          <a:stretch/>
        </p:blipFill>
        <p:spPr>
          <a:xfrm>
            <a:off x="8618953" y="0"/>
            <a:ext cx="466549" cy="315468"/>
          </a:xfrm>
          <a:prstGeom prst="rect">
            <a:avLst/>
          </a:prstGeom>
          <a:noFill/>
          <a:ln>
            <a:noFill/>
          </a:ln>
        </p:spPr>
      </p:pic>
      <p:sp>
        <p:nvSpPr>
          <p:cNvPr id="138" name="Google Shape;138;p20"/>
          <p:cNvSpPr txBox="1"/>
          <p:nvPr/>
        </p:nvSpPr>
        <p:spPr>
          <a:xfrm>
            <a:off x="159235" y="73303"/>
            <a:ext cx="80652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id" sz="3300">
                <a:solidFill>
                  <a:schemeClr val="dk1"/>
                </a:solidFill>
                <a:latin typeface="Montserrat"/>
                <a:ea typeface="Montserrat"/>
                <a:cs typeface="Montserrat"/>
                <a:sym typeface="Montserrat"/>
              </a:rPr>
              <a:t>Akurasi vs Interpretasi</a:t>
            </a:r>
            <a:endParaRPr b="1" sz="3300">
              <a:solidFill>
                <a:schemeClr val="dk1"/>
              </a:solidFill>
              <a:latin typeface="Montserrat"/>
              <a:ea typeface="Montserrat"/>
              <a:cs typeface="Montserrat"/>
              <a:sym typeface="Montserrat"/>
            </a:endParaRPr>
          </a:p>
        </p:txBody>
      </p:sp>
      <p:sp>
        <p:nvSpPr>
          <p:cNvPr descr="How Credit Scores Work" id="139" name="Google Shape;139;p20"/>
          <p:cNvSpPr/>
          <p:nvPr/>
        </p:nvSpPr>
        <p:spPr>
          <a:xfrm>
            <a:off x="116681" y="-108347"/>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140" name="Google Shape;140;p20"/>
          <p:cNvSpPr/>
          <p:nvPr/>
        </p:nvSpPr>
        <p:spPr>
          <a:xfrm>
            <a:off x="230981" y="59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descr="How Credit Scores Work" id="141" name="Google Shape;141;p20"/>
          <p:cNvSpPr/>
          <p:nvPr/>
        </p:nvSpPr>
        <p:spPr>
          <a:xfrm>
            <a:off x="345281" y="120253"/>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42" name="Google Shape;142;p20"/>
          <p:cNvPicPr preferRelativeResize="0"/>
          <p:nvPr/>
        </p:nvPicPr>
        <p:blipFill rotWithShape="1">
          <a:blip r:embed="rId4">
            <a:alphaModFix/>
          </a:blip>
          <a:srcRect b="0" l="0" r="0" t="0"/>
          <a:stretch/>
        </p:blipFill>
        <p:spPr>
          <a:xfrm>
            <a:off x="1240297" y="740680"/>
            <a:ext cx="6539217" cy="40272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descr="Image result for city" id="147" name="Google Shape;147;p21"/>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48" name="Google Shape;148;p21"/>
          <p:cNvSpPr/>
          <p:nvPr/>
        </p:nvSpPr>
        <p:spPr>
          <a:xfrm>
            <a:off x="1" y="0"/>
            <a:ext cx="9144000" cy="51435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49" name="Google Shape;149;p21"/>
          <p:cNvSpPr/>
          <p:nvPr/>
        </p:nvSpPr>
        <p:spPr>
          <a:xfrm>
            <a:off x="8224277" y="523805"/>
            <a:ext cx="791400" cy="791400"/>
          </a:xfrm>
          <a:prstGeom prst="ellipse">
            <a:avLst/>
          </a:prstGeom>
          <a:solidFill>
            <a:schemeClr val="accent4">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800">
              <a:solidFill>
                <a:schemeClr val="lt1"/>
              </a:solidFill>
              <a:latin typeface="Calibri"/>
              <a:ea typeface="Calibri"/>
              <a:cs typeface="Calibri"/>
              <a:sym typeface="Calibri"/>
            </a:endParaRPr>
          </a:p>
        </p:txBody>
      </p:sp>
      <p:sp>
        <p:nvSpPr>
          <p:cNvPr id="150" name="Google Shape;150;p21"/>
          <p:cNvSpPr/>
          <p:nvPr/>
        </p:nvSpPr>
        <p:spPr>
          <a:xfrm rot="-1732908">
            <a:off x="-388316" y="4655731"/>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51" name="Google Shape;151;p21"/>
          <p:cNvSpPr txBox="1"/>
          <p:nvPr/>
        </p:nvSpPr>
        <p:spPr>
          <a:xfrm>
            <a:off x="2122570" y="1913878"/>
            <a:ext cx="46194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id" sz="4100">
                <a:solidFill>
                  <a:schemeClr val="dk1"/>
                </a:solidFill>
                <a:latin typeface="Montserrat"/>
                <a:ea typeface="Montserrat"/>
                <a:cs typeface="Montserrat"/>
                <a:sym typeface="Montserrat"/>
              </a:rPr>
              <a:t>Regresi Logistik</a:t>
            </a:r>
            <a:endParaRPr b="1" sz="4100">
              <a:solidFill>
                <a:schemeClr val="dk1"/>
              </a:solidFill>
              <a:latin typeface="Montserrat"/>
              <a:ea typeface="Montserrat"/>
              <a:cs typeface="Montserrat"/>
              <a:sym typeface="Montserrat"/>
            </a:endParaRPr>
          </a:p>
        </p:txBody>
      </p:sp>
      <p:pic>
        <p:nvPicPr>
          <p:cNvPr id="152" name="Google Shape;152;p21"/>
          <p:cNvPicPr preferRelativeResize="0"/>
          <p:nvPr/>
        </p:nvPicPr>
        <p:blipFill rotWithShape="1">
          <a:blip r:embed="rId4">
            <a:alphaModFix/>
          </a:blip>
          <a:srcRect b="0" l="0" r="0" t="0"/>
          <a:stretch/>
        </p:blipFill>
        <p:spPr>
          <a:xfrm>
            <a:off x="8618953" y="0"/>
            <a:ext cx="466549" cy="31546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p:nvPr/>
        </p:nvSpPr>
        <p:spPr>
          <a:xfrm>
            <a:off x="275465" y="249740"/>
            <a:ext cx="772800" cy="772800"/>
          </a:xfrm>
          <a:prstGeom prst="ellipse">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Image result for city" id="158" name="Google Shape;158;p22"/>
          <p:cNvPicPr preferRelativeResize="0"/>
          <p:nvPr/>
        </p:nvPicPr>
        <p:blipFill rotWithShape="1">
          <a:blip r:embed="rId3">
            <a:alphaModFix/>
          </a:blip>
          <a:srcRect b="25669" l="21572" r="15479" t="18049"/>
          <a:stretch/>
        </p:blipFill>
        <p:spPr>
          <a:xfrm>
            <a:off x="1" y="0"/>
            <a:ext cx="9143997" cy="5143503"/>
          </a:xfrm>
          <a:prstGeom prst="rect">
            <a:avLst/>
          </a:prstGeom>
          <a:noFill/>
          <a:ln>
            <a:noFill/>
          </a:ln>
        </p:spPr>
      </p:pic>
      <p:sp>
        <p:nvSpPr>
          <p:cNvPr id="159" name="Google Shape;159;p22"/>
          <p:cNvSpPr/>
          <p:nvPr/>
        </p:nvSpPr>
        <p:spPr>
          <a:xfrm>
            <a:off x="1" y="0"/>
            <a:ext cx="9144000" cy="5143500"/>
          </a:xfrm>
          <a:prstGeom prst="rect">
            <a:avLst/>
          </a:prstGeom>
          <a:blipFill rotWithShape="1">
            <a:blip r:embed="rId4">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160" name="Google Shape;160;p22"/>
          <p:cNvSpPr/>
          <p:nvPr/>
        </p:nvSpPr>
        <p:spPr>
          <a:xfrm rot="-1732908">
            <a:off x="-497300" y="-187285"/>
            <a:ext cx="975768" cy="975768"/>
          </a:xfrm>
          <a:prstGeom prst="roundRect">
            <a:avLst>
              <a:gd fmla="val 24532" name="adj"/>
            </a:avLst>
          </a:prstGeom>
          <a:solidFill>
            <a:schemeClr val="accent4">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61" name="Google Shape;161;p22"/>
          <p:cNvPicPr preferRelativeResize="0"/>
          <p:nvPr/>
        </p:nvPicPr>
        <p:blipFill rotWithShape="1">
          <a:blip r:embed="rId5">
            <a:alphaModFix/>
          </a:blip>
          <a:srcRect b="0" l="0" r="0" t="0"/>
          <a:stretch/>
        </p:blipFill>
        <p:spPr>
          <a:xfrm>
            <a:off x="8618953" y="0"/>
            <a:ext cx="466549" cy="315468"/>
          </a:xfrm>
          <a:prstGeom prst="rect">
            <a:avLst/>
          </a:prstGeom>
          <a:noFill/>
          <a:ln>
            <a:noFill/>
          </a:ln>
        </p:spPr>
      </p:pic>
      <p:sp>
        <p:nvSpPr>
          <p:cNvPr id="162" name="Google Shape;162;p22"/>
          <p:cNvSpPr txBox="1"/>
          <p:nvPr/>
        </p:nvSpPr>
        <p:spPr>
          <a:xfrm>
            <a:off x="275465" y="1611220"/>
            <a:ext cx="8343600" cy="1431300"/>
          </a:xfrm>
          <a:prstGeom prst="rect">
            <a:avLst/>
          </a:prstGeom>
          <a:noFill/>
          <a:ln>
            <a:noFill/>
          </a:ln>
        </p:spPr>
        <p:txBody>
          <a:bodyPr anchorCtr="0" anchor="t" bIns="34275" lIns="68575" spcFirstLastPara="1" rIns="68575" wrap="square" tIns="34275">
            <a:noAutofit/>
          </a:bodyPr>
          <a:lstStyle/>
          <a:p>
            <a:pPr indent="0" lvl="0" marL="0" marR="0" rtl="0" algn="just">
              <a:lnSpc>
                <a:spcPct val="150000"/>
              </a:lnSpc>
              <a:spcBef>
                <a:spcPts val="0"/>
              </a:spcBef>
              <a:spcAft>
                <a:spcPts val="0"/>
              </a:spcAft>
              <a:buNone/>
            </a:pPr>
            <a:r>
              <a:rPr lang="id" sz="1800">
                <a:solidFill>
                  <a:schemeClr val="dk1"/>
                </a:solidFill>
                <a:latin typeface="Montserrat"/>
                <a:ea typeface="Montserrat"/>
                <a:cs typeface="Montserrat"/>
                <a:sym typeface="Montserrat"/>
              </a:rPr>
              <a:t>“Regresi logistik merupakan analisis regresi yang digunakan ketika variabel dependen berupa variabel kategorik</a:t>
            </a:r>
            <a:r>
              <a:rPr i="1" lang="id" sz="1800">
                <a:solidFill>
                  <a:schemeClr val="dk1"/>
                </a:solidFill>
                <a:latin typeface="Montserrat"/>
                <a:ea typeface="Montserrat"/>
                <a:cs typeface="Montserrat"/>
                <a:sym typeface="Montserrat"/>
              </a:rPr>
              <a:t>.”</a:t>
            </a:r>
            <a:endParaRPr sz="1100"/>
          </a:p>
          <a:p>
            <a:pPr indent="0" lvl="0" marL="0" marR="0" rtl="0" algn="just">
              <a:lnSpc>
                <a:spcPct val="150000"/>
              </a:lnSpc>
              <a:spcBef>
                <a:spcPts val="900"/>
              </a:spcBef>
              <a:spcAft>
                <a:spcPts val="0"/>
              </a:spcAft>
              <a:buNone/>
            </a:pPr>
            <a:r>
              <a:rPr lang="id" sz="1800">
                <a:solidFill>
                  <a:schemeClr val="dk1"/>
                </a:solidFill>
                <a:latin typeface="Montserrat"/>
                <a:ea typeface="Montserrat"/>
                <a:cs typeface="Montserrat"/>
                <a:sym typeface="Montserrat"/>
              </a:rPr>
              <a:t>Persamaan regresi logistik :</a:t>
            </a:r>
            <a:endParaRPr sz="1800">
              <a:solidFill>
                <a:schemeClr val="dk1"/>
              </a:solidFill>
              <a:latin typeface="Montserrat"/>
              <a:ea typeface="Montserrat"/>
              <a:cs typeface="Montserrat"/>
              <a:sym typeface="Montserrat"/>
            </a:endParaRPr>
          </a:p>
        </p:txBody>
      </p:sp>
      <p:sp>
        <p:nvSpPr>
          <p:cNvPr id="163" name="Google Shape;163;p22"/>
          <p:cNvSpPr txBox="1"/>
          <p:nvPr/>
        </p:nvSpPr>
        <p:spPr>
          <a:xfrm>
            <a:off x="275465" y="1172638"/>
            <a:ext cx="8178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2400">
                <a:solidFill>
                  <a:srgbClr val="262626"/>
                </a:solidFill>
                <a:latin typeface="Montserrat"/>
                <a:ea typeface="Montserrat"/>
                <a:cs typeface="Montserrat"/>
                <a:sym typeface="Montserrat"/>
              </a:rPr>
              <a:t>Apa itu regresi logistik?</a:t>
            </a:r>
            <a:endParaRPr sz="2100">
              <a:solidFill>
                <a:srgbClr val="262626"/>
              </a:solidFill>
              <a:latin typeface="Montserrat"/>
              <a:ea typeface="Montserrat"/>
              <a:cs typeface="Montserrat"/>
              <a:sym typeface="Montserrat"/>
            </a:endParaRPr>
          </a:p>
        </p:txBody>
      </p:sp>
      <p:sp>
        <p:nvSpPr>
          <p:cNvPr id="164" name="Google Shape;164;p22"/>
          <p:cNvSpPr txBox="1"/>
          <p:nvPr/>
        </p:nvSpPr>
        <p:spPr>
          <a:xfrm>
            <a:off x="275465" y="3071059"/>
            <a:ext cx="3904500" cy="1976700"/>
          </a:xfrm>
          <a:prstGeom prst="rect">
            <a:avLst/>
          </a:prstGeom>
          <a:blipFill rotWithShape="1">
            <a:blip r:embed="rId6">
              <a:alphaModFix/>
            </a:blip>
            <a:stretch>
              <a:fillRect b="0" l="0" r="0" t="0"/>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1400">
                <a:latin typeface="Calibri"/>
                <a:ea typeface="Calibri"/>
                <a:cs typeface="Calibri"/>
                <a:sym typeface="Calibri"/>
              </a:rPr>
              <a:t> </a:t>
            </a:r>
            <a:endParaRPr sz="1100"/>
          </a:p>
        </p:txBody>
      </p:sp>
      <p:sp>
        <p:nvSpPr>
          <p:cNvPr id="165" name="Google Shape;165;p22"/>
          <p:cNvSpPr txBox="1"/>
          <p:nvPr/>
        </p:nvSpPr>
        <p:spPr>
          <a:xfrm>
            <a:off x="159235" y="236608"/>
            <a:ext cx="8178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d" sz="3300">
                <a:solidFill>
                  <a:srgbClr val="262626"/>
                </a:solidFill>
                <a:latin typeface="Montserrat"/>
                <a:ea typeface="Montserrat"/>
                <a:cs typeface="Montserrat"/>
                <a:sym typeface="Montserrat"/>
              </a:rPr>
              <a:t>Regresi Logistik</a:t>
            </a:r>
            <a:endParaRPr sz="3300">
              <a:solidFill>
                <a:srgbClr val="262626"/>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